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60" r:id="rId1"/>
    <p:sldMasterId id="2147483970" r:id="rId2"/>
  </p:sldMasterIdLst>
  <p:notesMasterIdLst>
    <p:notesMasterId r:id="rId47"/>
  </p:notesMasterIdLst>
  <p:handoutMasterIdLst>
    <p:handoutMasterId r:id="rId48"/>
  </p:handoutMasterIdLst>
  <p:sldIdLst>
    <p:sldId id="256" r:id="rId3"/>
    <p:sldId id="321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266" r:id="rId17"/>
    <p:sldId id="273" r:id="rId18"/>
    <p:sldId id="319" r:id="rId19"/>
    <p:sldId id="320" r:id="rId20"/>
    <p:sldId id="368" r:id="rId21"/>
    <p:sldId id="342" r:id="rId22"/>
    <p:sldId id="316" r:id="rId23"/>
    <p:sldId id="274" r:id="rId24"/>
    <p:sldId id="299" r:id="rId25"/>
    <p:sldId id="343" r:id="rId26"/>
    <p:sldId id="400" r:id="rId27"/>
    <p:sldId id="282" r:id="rId28"/>
    <p:sldId id="344" r:id="rId29"/>
    <p:sldId id="293" r:id="rId30"/>
    <p:sldId id="284" r:id="rId31"/>
    <p:sldId id="450" r:id="rId32"/>
    <p:sldId id="451" r:id="rId33"/>
    <p:sldId id="452" r:id="rId34"/>
    <p:sldId id="280" r:id="rId35"/>
    <p:sldId id="444" r:id="rId36"/>
    <p:sldId id="441" r:id="rId37"/>
    <p:sldId id="445" r:id="rId38"/>
    <p:sldId id="446" r:id="rId39"/>
    <p:sldId id="402" r:id="rId40"/>
    <p:sldId id="373" r:id="rId41"/>
    <p:sldId id="374" r:id="rId42"/>
    <p:sldId id="375" r:id="rId43"/>
    <p:sldId id="376" r:id="rId44"/>
    <p:sldId id="306" r:id="rId45"/>
    <p:sldId id="257" r:id="rId4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8848B0-4260-0A41-83EC-A01898AF7DD3}">
          <p14:sldIdLst>
            <p14:sldId id="256"/>
            <p14:sldId id="321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266"/>
            <p14:sldId id="273"/>
            <p14:sldId id="319"/>
            <p14:sldId id="320"/>
            <p14:sldId id="368"/>
            <p14:sldId id="342"/>
            <p14:sldId id="316"/>
            <p14:sldId id="274"/>
            <p14:sldId id="299"/>
            <p14:sldId id="343"/>
            <p14:sldId id="400"/>
            <p14:sldId id="282"/>
            <p14:sldId id="344"/>
            <p14:sldId id="293"/>
            <p14:sldId id="284"/>
            <p14:sldId id="450"/>
            <p14:sldId id="451"/>
            <p14:sldId id="452"/>
            <p14:sldId id="280"/>
            <p14:sldId id="444"/>
            <p14:sldId id="441"/>
            <p14:sldId id="445"/>
            <p14:sldId id="446"/>
            <p14:sldId id="402"/>
            <p14:sldId id="373"/>
            <p14:sldId id="374"/>
            <p14:sldId id="375"/>
            <p14:sldId id="376"/>
            <p14:sldId id="306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BE5F0"/>
    <a:srgbClr val="1057A8"/>
    <a:srgbClr val="205AB2"/>
    <a:srgbClr val="1A4688"/>
    <a:srgbClr val="82AB4D"/>
    <a:srgbClr val="6F9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13" autoAdjust="0"/>
    <p:restoredTop sz="88000" autoAdjust="0"/>
  </p:normalViewPr>
  <p:slideViewPr>
    <p:cSldViewPr snapToGrid="0" snapToObjects="1">
      <p:cViewPr>
        <p:scale>
          <a:sx n="121" d="100"/>
          <a:sy n="121" d="100"/>
        </p:scale>
        <p:origin x="1312" y="2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8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D02E3-F3F6-6A48-A358-D4CC39662543}" type="datetime1">
              <a:rPr lang="en-US" smtClean="0"/>
              <a:t>10/25/21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9E5A9-66A8-9146-9C0B-2CE4D1A06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949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36026-DB0C-2F40-9830-518FF72D5C2B}" type="datetime1">
              <a:rPr lang="en-US" smtClean="0"/>
              <a:t>10/25/21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398F7-005E-B64B-AEEC-5C00E8C4C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461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E15E2D-62E8-7045-B8EF-865DC82661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79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2" y="-45797"/>
            <a:ext cx="8229599" cy="694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055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CF1ADC-5D53-463F-A50B-8823B79CCE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4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CF1ADC-5D53-463F-A50B-8823B79CCE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00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CF1ADC-5D53-463F-A50B-8823B79CCE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15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CF1ADC-5D53-463F-A50B-8823B79CCE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61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CF1ADC-5D53-463F-A50B-8823B79CCE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34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CF1ADC-5D53-463F-A50B-8823B79CCE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95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CF1ADC-5D53-463F-A50B-8823B79CCE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73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CF1ADC-5D53-463F-A50B-8823B79CCE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34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3"/>
            <a:ext cx="4038600" cy="3428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3"/>
            <a:ext cx="4038600" cy="3428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264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CF1ADC-5D53-463F-A50B-8823B79CCE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20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CF1ADC-5D53-463F-A50B-8823B79CCE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5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CF1ADC-5D53-463F-A50B-8823B79CCE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7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DCF1ADC-5D53-463F-A50B-8823B79CCE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6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918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2462" y="8466"/>
            <a:ext cx="8229599" cy="580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459" y="914402"/>
            <a:ext cx="8229600" cy="3392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411143" y="4760289"/>
            <a:ext cx="3217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AF4049B-CEB6-A341-B387-300BA5C0F3E3}" type="slidenum">
              <a:rPr lang="en-US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pPr/>
              <a:t>‹#›</a:t>
            </a:fld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3EEE2-8B9D-8641-8E3D-CCC7601D1AA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4400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DA088-D9E3-3C46-A8C7-432E7C3FF17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60865" y="4581610"/>
            <a:ext cx="1116652" cy="4541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9FC472-70D1-F744-812F-15E05D0AD702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7287700" y="4576780"/>
            <a:ext cx="1654917" cy="4539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2" r:id="rId2"/>
    <p:sldLayoutId id="2147483964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l" defTabSz="914377" rtl="0" eaLnBrk="1" latinLnBrk="0" hangingPunct="1">
        <a:lnSpc>
          <a:spcPct val="110000"/>
        </a:lnSpc>
        <a:spcBef>
          <a:spcPct val="0"/>
        </a:spcBef>
        <a:buNone/>
        <a:defRPr sz="2000" b="1" i="0" kern="1200" spc="71" baseline="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182875" indent="-182875" algn="l" defTabSz="914377" rtl="0" eaLnBrk="1" latinLnBrk="0" hangingPunct="1">
        <a:spcBef>
          <a:spcPct val="20000"/>
        </a:spcBef>
        <a:buClr>
          <a:srgbClr val="1057A8"/>
        </a:buClr>
        <a:buSzPct val="85000"/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spcBef>
          <a:spcPct val="20000"/>
        </a:spcBef>
        <a:buClr>
          <a:srgbClr val="1057A8"/>
        </a:buClr>
        <a:buSzPct val="85000"/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spcBef>
          <a:spcPct val="20000"/>
        </a:spcBef>
        <a:buClr>
          <a:srgbClr val="1057A8"/>
        </a:buClr>
        <a:buSzPct val="90000"/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spcBef>
          <a:spcPct val="20000"/>
        </a:spcBef>
        <a:buClr>
          <a:srgbClr val="1057A8"/>
        </a:buClr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88690" indent="-137157" algn="l" defTabSz="914377" rtl="0" eaLnBrk="1" latinLnBrk="0" hangingPunct="1">
        <a:spcBef>
          <a:spcPct val="20000"/>
        </a:spcBef>
        <a:buClr>
          <a:srgbClr val="1057A8"/>
        </a:buClr>
        <a:buSzPct val="100000"/>
        <a:buFont typeface="Arial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1566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41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17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192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BFDF6-88AC-0D46-9ADF-A97490F142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30318A1-6115-B445-8FF8-155FBD006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A0BC07-5743-464A-9717-BEED0E8A6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4225"/>
            <a:ext cx="9151684" cy="12105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0845A6-E9D2-A049-BD7D-DBC026BF4F57}"/>
              </a:ext>
            </a:extLst>
          </p:cNvPr>
          <p:cNvSpPr/>
          <p:nvPr/>
        </p:nvSpPr>
        <p:spPr>
          <a:xfrm>
            <a:off x="527074" y="4053038"/>
            <a:ext cx="5679441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JM" sz="2400" b="1" spc="96" dirty="0">
                <a:solidFill>
                  <a:schemeClr val="bg1"/>
                </a:solidFill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Servicetopia</a:t>
            </a:r>
          </a:p>
          <a:p>
            <a:pPr>
              <a:lnSpc>
                <a:spcPct val="120000"/>
              </a:lnSpc>
            </a:pPr>
            <a:r>
              <a:rPr lang="en-JM" sz="1500" spc="84" dirty="0">
                <a:solidFill>
                  <a:schemeClr val="bg1"/>
                </a:solidFill>
                <a:latin typeface="Arial" panose="020B0604020202020204" pitchFamily="34" charset="0"/>
                <a:ea typeface="Open Sans Semibold" pitchFamily="34" charset="0"/>
                <a:cs typeface="Arial" panose="020B0604020202020204" pitchFamily="34" charset="0"/>
              </a:rPr>
              <a:t>Presented By: Jason Young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DD8E39-49BB-1146-A2BE-25D6C17A0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508" y="4244340"/>
            <a:ext cx="2025136" cy="55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7D4FCBE-CEAF-4D2E-90C7-42E02BB672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597" b="259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B187A7C-3485-4146-9E51-EB4FBF599F9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" name="Rectangle 1"/>
          <p:cNvSpPr/>
          <p:nvPr/>
        </p:nvSpPr>
        <p:spPr>
          <a:xfrm>
            <a:off x="3758004" y="2307827"/>
            <a:ext cx="1650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cs typeface="Arial"/>
              </a:rPr>
              <a:t>What Drives Servicetopia?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B6A43E4-A5A3-4CA1-80EA-F7A5AB8F6D02}"/>
              </a:ext>
            </a:extLst>
          </p:cNvPr>
          <p:cNvSpPr/>
          <p:nvPr/>
        </p:nvSpPr>
        <p:spPr>
          <a:xfrm>
            <a:off x="2265303" y="291986"/>
            <a:ext cx="4613394" cy="4613394"/>
          </a:xfrm>
          <a:custGeom>
            <a:avLst/>
            <a:gdLst>
              <a:gd name="connsiteX0" fmla="*/ 2462832 w 4924340"/>
              <a:gd name="connsiteY0" fmla="*/ 1620174 h 4924340"/>
              <a:gd name="connsiteX1" fmla="*/ 1612600 w 4924340"/>
              <a:gd name="connsiteY1" fmla="*/ 2470406 h 4924340"/>
              <a:gd name="connsiteX2" fmla="*/ 2462832 w 4924340"/>
              <a:gd name="connsiteY2" fmla="*/ 3320638 h 4924340"/>
              <a:gd name="connsiteX3" fmla="*/ 3313064 w 4924340"/>
              <a:gd name="connsiteY3" fmla="*/ 2470406 h 4924340"/>
              <a:gd name="connsiteX4" fmla="*/ 2462832 w 4924340"/>
              <a:gd name="connsiteY4" fmla="*/ 1620174 h 4924340"/>
              <a:gd name="connsiteX5" fmla="*/ 2462170 w 4924340"/>
              <a:gd name="connsiteY5" fmla="*/ 0 h 4924340"/>
              <a:gd name="connsiteX6" fmla="*/ 4924340 w 4924340"/>
              <a:gd name="connsiteY6" fmla="*/ 2462170 h 4924340"/>
              <a:gd name="connsiteX7" fmla="*/ 2462170 w 4924340"/>
              <a:gd name="connsiteY7" fmla="*/ 4924340 h 4924340"/>
              <a:gd name="connsiteX8" fmla="*/ 0 w 4924340"/>
              <a:gd name="connsiteY8" fmla="*/ 2462170 h 4924340"/>
              <a:gd name="connsiteX9" fmla="*/ 2462170 w 4924340"/>
              <a:gd name="connsiteY9" fmla="*/ 0 h 492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24340" h="4924340">
                <a:moveTo>
                  <a:pt x="2462832" y="1620174"/>
                </a:moveTo>
                <a:cubicBezTo>
                  <a:pt x="1993262" y="1620174"/>
                  <a:pt x="1612600" y="2000836"/>
                  <a:pt x="1612600" y="2470406"/>
                </a:cubicBezTo>
                <a:cubicBezTo>
                  <a:pt x="1612600" y="2939976"/>
                  <a:pt x="1993262" y="3320638"/>
                  <a:pt x="2462832" y="3320638"/>
                </a:cubicBezTo>
                <a:cubicBezTo>
                  <a:pt x="2932402" y="3320638"/>
                  <a:pt x="3313064" y="2939976"/>
                  <a:pt x="3313064" y="2470406"/>
                </a:cubicBezTo>
                <a:cubicBezTo>
                  <a:pt x="3313064" y="2000836"/>
                  <a:pt x="2932402" y="1620174"/>
                  <a:pt x="2462832" y="1620174"/>
                </a:cubicBezTo>
                <a:close/>
                <a:moveTo>
                  <a:pt x="2462170" y="0"/>
                </a:moveTo>
                <a:cubicBezTo>
                  <a:pt x="3821989" y="0"/>
                  <a:pt x="4924340" y="1102351"/>
                  <a:pt x="4924340" y="2462170"/>
                </a:cubicBezTo>
                <a:cubicBezTo>
                  <a:pt x="4924340" y="3821989"/>
                  <a:pt x="3821989" y="4924340"/>
                  <a:pt x="2462170" y="4924340"/>
                </a:cubicBezTo>
                <a:cubicBezTo>
                  <a:pt x="1102351" y="4924340"/>
                  <a:pt x="0" y="3821989"/>
                  <a:pt x="0" y="2462170"/>
                </a:cubicBezTo>
                <a:cubicBezTo>
                  <a:pt x="0" y="1102351"/>
                  <a:pt x="1102351" y="0"/>
                  <a:pt x="24621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0" dist="63500" dir="5400000" algn="ctr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5" name="Group 4"/>
          <p:cNvGrpSpPr/>
          <p:nvPr/>
        </p:nvGrpSpPr>
        <p:grpSpPr>
          <a:xfrm>
            <a:off x="2374352" y="2276269"/>
            <a:ext cx="2079372" cy="2518266"/>
            <a:chOff x="3165803" y="3035025"/>
            <a:chExt cx="2772496" cy="3357688"/>
          </a:xfrm>
        </p:grpSpPr>
        <p:sp>
          <p:nvSpPr>
            <p:cNvPr id="41" name="Freeform 266"/>
            <p:cNvSpPr>
              <a:spLocks/>
            </p:cNvSpPr>
            <p:nvPr/>
          </p:nvSpPr>
          <p:spPr bwMode="auto">
            <a:xfrm>
              <a:off x="3165803" y="3035025"/>
              <a:ext cx="2772496" cy="3357688"/>
            </a:xfrm>
            <a:custGeom>
              <a:avLst/>
              <a:gdLst>
                <a:gd name="T0" fmla="*/ 323 w 1090"/>
                <a:gd name="T1" fmla="*/ 0 h 1320"/>
                <a:gd name="T2" fmla="*/ 648 w 1090"/>
                <a:gd name="T3" fmla="*/ 177 h 1320"/>
                <a:gd name="T4" fmla="*/ 656 w 1090"/>
                <a:gd name="T5" fmla="*/ 252 h 1320"/>
                <a:gd name="T6" fmla="*/ 674 w 1090"/>
                <a:gd name="T7" fmla="*/ 323 h 1320"/>
                <a:gd name="T8" fmla="*/ 700 w 1090"/>
                <a:gd name="T9" fmla="*/ 389 h 1320"/>
                <a:gd name="T10" fmla="*/ 735 w 1090"/>
                <a:gd name="T11" fmla="*/ 452 h 1320"/>
                <a:gd name="T12" fmla="*/ 780 w 1090"/>
                <a:gd name="T13" fmla="*/ 507 h 1320"/>
                <a:gd name="T14" fmla="*/ 831 w 1090"/>
                <a:gd name="T15" fmla="*/ 556 h 1320"/>
                <a:gd name="T16" fmla="*/ 888 w 1090"/>
                <a:gd name="T17" fmla="*/ 597 h 1320"/>
                <a:gd name="T18" fmla="*/ 951 w 1090"/>
                <a:gd name="T19" fmla="*/ 631 h 1320"/>
                <a:gd name="T20" fmla="*/ 1020 w 1090"/>
                <a:gd name="T21" fmla="*/ 654 h 1320"/>
                <a:gd name="T22" fmla="*/ 1090 w 1090"/>
                <a:gd name="T23" fmla="*/ 668 h 1320"/>
                <a:gd name="T24" fmla="*/ 912 w 1090"/>
                <a:gd name="T25" fmla="*/ 1000 h 1320"/>
                <a:gd name="T26" fmla="*/ 1086 w 1090"/>
                <a:gd name="T27" fmla="*/ 1320 h 1320"/>
                <a:gd name="T28" fmla="*/ 969 w 1090"/>
                <a:gd name="T29" fmla="*/ 1306 h 1320"/>
                <a:gd name="T30" fmla="*/ 853 w 1090"/>
                <a:gd name="T31" fmla="*/ 1283 h 1320"/>
                <a:gd name="T32" fmla="*/ 743 w 1090"/>
                <a:gd name="T33" fmla="*/ 1247 h 1320"/>
                <a:gd name="T34" fmla="*/ 639 w 1090"/>
                <a:gd name="T35" fmla="*/ 1200 h 1320"/>
                <a:gd name="T36" fmla="*/ 539 w 1090"/>
                <a:gd name="T37" fmla="*/ 1143 h 1320"/>
                <a:gd name="T38" fmla="*/ 446 w 1090"/>
                <a:gd name="T39" fmla="*/ 1079 h 1320"/>
                <a:gd name="T40" fmla="*/ 360 w 1090"/>
                <a:gd name="T41" fmla="*/ 1006 h 1320"/>
                <a:gd name="T42" fmla="*/ 281 w 1090"/>
                <a:gd name="T43" fmla="*/ 923 h 1320"/>
                <a:gd name="T44" fmla="*/ 211 w 1090"/>
                <a:gd name="T45" fmla="*/ 833 h 1320"/>
                <a:gd name="T46" fmla="*/ 150 w 1090"/>
                <a:gd name="T47" fmla="*/ 737 h 1320"/>
                <a:gd name="T48" fmla="*/ 99 w 1090"/>
                <a:gd name="T49" fmla="*/ 635 h 1320"/>
                <a:gd name="T50" fmla="*/ 57 w 1090"/>
                <a:gd name="T51" fmla="*/ 527 h 1320"/>
                <a:gd name="T52" fmla="*/ 26 w 1090"/>
                <a:gd name="T53" fmla="*/ 415 h 1320"/>
                <a:gd name="T54" fmla="*/ 8 w 1090"/>
                <a:gd name="T55" fmla="*/ 299 h 1320"/>
                <a:gd name="T56" fmla="*/ 0 w 1090"/>
                <a:gd name="T57" fmla="*/ 177 h 1320"/>
                <a:gd name="T58" fmla="*/ 323 w 1090"/>
                <a:gd name="T59" fmla="*/ 0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90" h="1320">
                  <a:moveTo>
                    <a:pt x="323" y="0"/>
                  </a:moveTo>
                  <a:lnTo>
                    <a:pt x="648" y="177"/>
                  </a:lnTo>
                  <a:lnTo>
                    <a:pt x="656" y="252"/>
                  </a:lnTo>
                  <a:lnTo>
                    <a:pt x="674" y="323"/>
                  </a:lnTo>
                  <a:lnTo>
                    <a:pt x="700" y="389"/>
                  </a:lnTo>
                  <a:lnTo>
                    <a:pt x="735" y="452"/>
                  </a:lnTo>
                  <a:lnTo>
                    <a:pt x="780" y="507"/>
                  </a:lnTo>
                  <a:lnTo>
                    <a:pt x="831" y="556"/>
                  </a:lnTo>
                  <a:lnTo>
                    <a:pt x="888" y="597"/>
                  </a:lnTo>
                  <a:lnTo>
                    <a:pt x="951" y="631"/>
                  </a:lnTo>
                  <a:lnTo>
                    <a:pt x="1020" y="654"/>
                  </a:lnTo>
                  <a:lnTo>
                    <a:pt x="1090" y="668"/>
                  </a:lnTo>
                  <a:lnTo>
                    <a:pt x="912" y="1000"/>
                  </a:lnTo>
                  <a:lnTo>
                    <a:pt x="1086" y="1320"/>
                  </a:lnTo>
                  <a:lnTo>
                    <a:pt x="969" y="1306"/>
                  </a:lnTo>
                  <a:lnTo>
                    <a:pt x="853" y="1283"/>
                  </a:lnTo>
                  <a:lnTo>
                    <a:pt x="743" y="1247"/>
                  </a:lnTo>
                  <a:lnTo>
                    <a:pt x="639" y="1200"/>
                  </a:lnTo>
                  <a:lnTo>
                    <a:pt x="539" y="1143"/>
                  </a:lnTo>
                  <a:lnTo>
                    <a:pt x="446" y="1079"/>
                  </a:lnTo>
                  <a:lnTo>
                    <a:pt x="360" y="1006"/>
                  </a:lnTo>
                  <a:lnTo>
                    <a:pt x="281" y="923"/>
                  </a:lnTo>
                  <a:lnTo>
                    <a:pt x="211" y="833"/>
                  </a:lnTo>
                  <a:lnTo>
                    <a:pt x="150" y="737"/>
                  </a:lnTo>
                  <a:lnTo>
                    <a:pt x="99" y="635"/>
                  </a:lnTo>
                  <a:lnTo>
                    <a:pt x="57" y="527"/>
                  </a:lnTo>
                  <a:lnTo>
                    <a:pt x="26" y="415"/>
                  </a:lnTo>
                  <a:lnTo>
                    <a:pt x="8" y="299"/>
                  </a:lnTo>
                  <a:lnTo>
                    <a:pt x="0" y="177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9" tIns="91445" rIns="182889" bIns="91445" numCol="1" anchor="t" anchorCtr="0" compatLnSpc="1">
              <a:prstTxWarp prst="textNoShape">
                <a:avLst/>
              </a:prstTxWarp>
            </a:bodyPr>
            <a:lstStyle/>
            <a:p>
              <a:endParaRPr lang="es-SV">
                <a:latin typeface="Arial Narrow"/>
                <a:cs typeface="Arial Narrow"/>
              </a:endParaRPr>
            </a:p>
          </p:txBody>
        </p:sp>
        <p:sp>
          <p:nvSpPr>
            <p:cNvPr id="47" name="Rectángulo 2285"/>
            <p:cNvSpPr/>
            <p:nvPr/>
          </p:nvSpPr>
          <p:spPr>
            <a:xfrm>
              <a:off x="3286298" y="4484968"/>
              <a:ext cx="2318327" cy="615567"/>
            </a:xfrm>
            <a:prstGeom prst="rect">
              <a:avLst/>
            </a:prstGeom>
          </p:spPr>
          <p:txBody>
            <a:bodyPr wrap="square" lIns="182889" tIns="91445" rIns="182889" bIns="91445">
              <a:spAutoFit/>
            </a:bodyPr>
            <a:lstStyle/>
            <a:p>
              <a:pPr algn="ctr"/>
              <a:r>
                <a:rPr lang="es-ES" b="1" err="1">
                  <a:solidFill>
                    <a:schemeClr val="bg1"/>
                  </a:solidFill>
                  <a:ea typeface="Open Sans" panose="020B0606030504020204" pitchFamily="34" charset="0"/>
                </a:rPr>
                <a:t>Teamwork</a:t>
              </a:r>
              <a:endParaRPr lang="es-MX" b="1">
                <a:solidFill>
                  <a:schemeClr val="bg1"/>
                </a:solidFill>
                <a:ea typeface="Open Sans" panose="020B0606030504020204" pitchFamily="34" charset="0"/>
              </a:endParaRPr>
            </a:p>
          </p:txBody>
        </p:sp>
      </p:grpSp>
      <p:sp>
        <p:nvSpPr>
          <p:cNvPr id="19" name="Freeform 65"/>
          <p:cNvSpPr>
            <a:spLocks noEditPoints="1"/>
          </p:cNvSpPr>
          <p:nvPr/>
        </p:nvSpPr>
        <p:spPr bwMode="auto">
          <a:xfrm>
            <a:off x="2799533" y="2421675"/>
            <a:ext cx="429837" cy="429837"/>
          </a:xfrm>
          <a:custGeom>
            <a:avLst/>
            <a:gdLst>
              <a:gd name="T0" fmla="*/ 54 w 228"/>
              <a:gd name="T1" fmla="*/ 106 h 228"/>
              <a:gd name="T2" fmla="*/ 10 w 228"/>
              <a:gd name="T3" fmla="*/ 106 h 228"/>
              <a:gd name="T4" fmla="*/ 32 w 228"/>
              <a:gd name="T5" fmla="*/ 92 h 228"/>
              <a:gd name="T6" fmla="*/ 32 w 228"/>
              <a:gd name="T7" fmla="*/ 120 h 228"/>
              <a:gd name="T8" fmla="*/ 32 w 228"/>
              <a:gd name="T9" fmla="*/ 92 h 228"/>
              <a:gd name="T10" fmla="*/ 0 w 228"/>
              <a:gd name="T11" fmla="*/ 168 h 228"/>
              <a:gd name="T12" fmla="*/ 15 w 228"/>
              <a:gd name="T13" fmla="*/ 208 h 228"/>
              <a:gd name="T14" fmla="*/ 48 w 228"/>
              <a:gd name="T15" fmla="*/ 208 h 228"/>
              <a:gd name="T16" fmla="*/ 64 w 228"/>
              <a:gd name="T17" fmla="*/ 168 h 228"/>
              <a:gd name="T18" fmla="*/ 53 w 228"/>
              <a:gd name="T19" fmla="*/ 179 h 228"/>
              <a:gd name="T20" fmla="*/ 32 w 228"/>
              <a:gd name="T21" fmla="*/ 220 h 228"/>
              <a:gd name="T22" fmla="*/ 10 w 228"/>
              <a:gd name="T23" fmla="*/ 179 h 228"/>
              <a:gd name="T24" fmla="*/ 32 w 228"/>
              <a:gd name="T25" fmla="*/ 144 h 228"/>
              <a:gd name="T26" fmla="*/ 53 w 228"/>
              <a:gd name="T27" fmla="*/ 179 h 228"/>
              <a:gd name="T28" fmla="*/ 116 w 228"/>
              <a:gd name="T29" fmla="*/ 44 h 228"/>
              <a:gd name="T30" fmla="*/ 116 w 228"/>
              <a:gd name="T31" fmla="*/ 0 h 228"/>
              <a:gd name="T32" fmla="*/ 116 w 228"/>
              <a:gd name="T33" fmla="*/ 44 h 228"/>
              <a:gd name="T34" fmla="*/ 130 w 228"/>
              <a:gd name="T35" fmla="*/ 22 h 228"/>
              <a:gd name="T36" fmla="*/ 102 w 228"/>
              <a:gd name="T37" fmla="*/ 22 h 228"/>
              <a:gd name="T38" fmla="*/ 100 w 228"/>
              <a:gd name="T39" fmla="*/ 124 h 228"/>
              <a:gd name="T40" fmla="*/ 132 w 228"/>
              <a:gd name="T41" fmla="*/ 124 h 228"/>
              <a:gd name="T42" fmla="*/ 148 w 228"/>
              <a:gd name="T43" fmla="*/ 84 h 228"/>
              <a:gd name="T44" fmla="*/ 84 w 228"/>
              <a:gd name="T45" fmla="*/ 84 h 228"/>
              <a:gd name="T46" fmla="*/ 100 w 228"/>
              <a:gd name="T47" fmla="*/ 124 h 228"/>
              <a:gd name="T48" fmla="*/ 140 w 228"/>
              <a:gd name="T49" fmla="*/ 84 h 228"/>
              <a:gd name="T50" fmla="*/ 124 w 228"/>
              <a:gd name="T51" fmla="*/ 124 h 228"/>
              <a:gd name="T52" fmla="*/ 108 w 228"/>
              <a:gd name="T53" fmla="*/ 124 h 228"/>
              <a:gd name="T54" fmla="*/ 92 w 228"/>
              <a:gd name="T55" fmla="*/ 84 h 228"/>
              <a:gd name="T56" fmla="*/ 196 w 228"/>
              <a:gd name="T57" fmla="*/ 128 h 228"/>
              <a:gd name="T58" fmla="*/ 196 w 228"/>
              <a:gd name="T59" fmla="*/ 84 h 228"/>
              <a:gd name="T60" fmla="*/ 196 w 228"/>
              <a:gd name="T61" fmla="*/ 128 h 228"/>
              <a:gd name="T62" fmla="*/ 210 w 228"/>
              <a:gd name="T63" fmla="*/ 106 h 228"/>
              <a:gd name="T64" fmla="*/ 182 w 228"/>
              <a:gd name="T65" fmla="*/ 106 h 228"/>
              <a:gd name="T66" fmla="*/ 196 w 228"/>
              <a:gd name="T67" fmla="*/ 136 h 228"/>
              <a:gd name="T68" fmla="*/ 169 w 228"/>
              <a:gd name="T69" fmla="*/ 185 h 228"/>
              <a:gd name="T70" fmla="*/ 196 w 228"/>
              <a:gd name="T71" fmla="*/ 228 h 228"/>
              <a:gd name="T72" fmla="*/ 223 w 228"/>
              <a:gd name="T73" fmla="*/ 185 h 228"/>
              <a:gd name="T74" fmla="*/ 196 w 228"/>
              <a:gd name="T75" fmla="*/ 136 h 228"/>
              <a:gd name="T76" fmla="*/ 205 w 228"/>
              <a:gd name="T77" fmla="*/ 208 h 228"/>
              <a:gd name="T78" fmla="*/ 188 w 228"/>
              <a:gd name="T79" fmla="*/ 208 h 228"/>
              <a:gd name="T80" fmla="*/ 172 w 228"/>
              <a:gd name="T81" fmla="*/ 168 h 228"/>
              <a:gd name="T82" fmla="*/ 220 w 228"/>
              <a:gd name="T83" fmla="*/ 168 h 228"/>
              <a:gd name="T84" fmla="*/ 91 w 228"/>
              <a:gd name="T85" fmla="*/ 119 h 228"/>
              <a:gd name="T86" fmla="*/ 61 w 228"/>
              <a:gd name="T87" fmla="*/ 141 h 228"/>
              <a:gd name="T88" fmla="*/ 91 w 228"/>
              <a:gd name="T89" fmla="*/ 119 h 228"/>
              <a:gd name="T90" fmla="*/ 165 w 228"/>
              <a:gd name="T91" fmla="*/ 147 h 228"/>
              <a:gd name="T92" fmla="*/ 147 w 228"/>
              <a:gd name="T93" fmla="*/ 113 h 228"/>
              <a:gd name="T94" fmla="*/ 60 w 228"/>
              <a:gd name="T95" fmla="*/ 212 h 228"/>
              <a:gd name="T96" fmla="*/ 168 w 228"/>
              <a:gd name="T97" fmla="*/ 204 h 228"/>
              <a:gd name="T98" fmla="*/ 60 w 228"/>
              <a:gd name="T99" fmla="*/ 21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" h="228">
                <a:moveTo>
                  <a:pt x="32" y="128"/>
                </a:moveTo>
                <a:cubicBezTo>
                  <a:pt x="44" y="128"/>
                  <a:pt x="54" y="118"/>
                  <a:pt x="54" y="106"/>
                </a:cubicBezTo>
                <a:cubicBezTo>
                  <a:pt x="54" y="94"/>
                  <a:pt x="44" y="84"/>
                  <a:pt x="32" y="84"/>
                </a:cubicBezTo>
                <a:cubicBezTo>
                  <a:pt x="20" y="84"/>
                  <a:pt x="10" y="94"/>
                  <a:pt x="10" y="106"/>
                </a:cubicBezTo>
                <a:cubicBezTo>
                  <a:pt x="10" y="118"/>
                  <a:pt x="20" y="128"/>
                  <a:pt x="32" y="128"/>
                </a:cubicBezTo>
                <a:close/>
                <a:moveTo>
                  <a:pt x="32" y="92"/>
                </a:moveTo>
                <a:cubicBezTo>
                  <a:pt x="39" y="92"/>
                  <a:pt x="46" y="98"/>
                  <a:pt x="46" y="106"/>
                </a:cubicBezTo>
                <a:cubicBezTo>
                  <a:pt x="46" y="113"/>
                  <a:pt x="39" y="120"/>
                  <a:pt x="32" y="120"/>
                </a:cubicBezTo>
                <a:cubicBezTo>
                  <a:pt x="24" y="120"/>
                  <a:pt x="18" y="113"/>
                  <a:pt x="18" y="106"/>
                </a:cubicBezTo>
                <a:cubicBezTo>
                  <a:pt x="18" y="98"/>
                  <a:pt x="24" y="92"/>
                  <a:pt x="32" y="92"/>
                </a:cubicBezTo>
                <a:close/>
                <a:moveTo>
                  <a:pt x="32" y="136"/>
                </a:moveTo>
                <a:cubicBezTo>
                  <a:pt x="14" y="136"/>
                  <a:pt x="0" y="150"/>
                  <a:pt x="0" y="168"/>
                </a:cubicBezTo>
                <a:cubicBezTo>
                  <a:pt x="0" y="180"/>
                  <a:pt x="4" y="184"/>
                  <a:pt x="5" y="185"/>
                </a:cubicBezTo>
                <a:cubicBezTo>
                  <a:pt x="11" y="190"/>
                  <a:pt x="15" y="201"/>
                  <a:pt x="15" y="208"/>
                </a:cubicBezTo>
                <a:cubicBezTo>
                  <a:pt x="15" y="219"/>
                  <a:pt x="23" y="228"/>
                  <a:pt x="32" y="228"/>
                </a:cubicBezTo>
                <a:cubicBezTo>
                  <a:pt x="41" y="228"/>
                  <a:pt x="48" y="219"/>
                  <a:pt x="48" y="208"/>
                </a:cubicBezTo>
                <a:cubicBezTo>
                  <a:pt x="48" y="201"/>
                  <a:pt x="53" y="190"/>
                  <a:pt x="59" y="185"/>
                </a:cubicBezTo>
                <a:cubicBezTo>
                  <a:pt x="60" y="184"/>
                  <a:pt x="64" y="180"/>
                  <a:pt x="64" y="168"/>
                </a:cubicBezTo>
                <a:cubicBezTo>
                  <a:pt x="64" y="150"/>
                  <a:pt x="49" y="136"/>
                  <a:pt x="32" y="136"/>
                </a:cubicBezTo>
                <a:close/>
                <a:moveTo>
                  <a:pt x="53" y="179"/>
                </a:moveTo>
                <a:cubicBezTo>
                  <a:pt x="46" y="186"/>
                  <a:pt x="40" y="199"/>
                  <a:pt x="40" y="208"/>
                </a:cubicBezTo>
                <a:cubicBezTo>
                  <a:pt x="40" y="215"/>
                  <a:pt x="36" y="220"/>
                  <a:pt x="32" y="220"/>
                </a:cubicBezTo>
                <a:cubicBezTo>
                  <a:pt x="27" y="220"/>
                  <a:pt x="23" y="215"/>
                  <a:pt x="23" y="208"/>
                </a:cubicBezTo>
                <a:cubicBezTo>
                  <a:pt x="23" y="199"/>
                  <a:pt x="18" y="186"/>
                  <a:pt x="10" y="179"/>
                </a:cubicBezTo>
                <a:cubicBezTo>
                  <a:pt x="10" y="179"/>
                  <a:pt x="8" y="176"/>
                  <a:pt x="8" y="168"/>
                </a:cubicBezTo>
                <a:cubicBezTo>
                  <a:pt x="8" y="155"/>
                  <a:pt x="19" y="144"/>
                  <a:pt x="32" y="144"/>
                </a:cubicBezTo>
                <a:cubicBezTo>
                  <a:pt x="45" y="144"/>
                  <a:pt x="56" y="155"/>
                  <a:pt x="56" y="168"/>
                </a:cubicBezTo>
                <a:cubicBezTo>
                  <a:pt x="56" y="176"/>
                  <a:pt x="53" y="179"/>
                  <a:pt x="53" y="179"/>
                </a:cubicBezTo>
                <a:cubicBezTo>
                  <a:pt x="53" y="179"/>
                  <a:pt x="53" y="179"/>
                  <a:pt x="53" y="179"/>
                </a:cubicBezTo>
                <a:close/>
                <a:moveTo>
                  <a:pt x="116" y="44"/>
                </a:moveTo>
                <a:cubicBezTo>
                  <a:pt x="128" y="44"/>
                  <a:pt x="138" y="34"/>
                  <a:pt x="138" y="22"/>
                </a:cubicBezTo>
                <a:cubicBezTo>
                  <a:pt x="138" y="10"/>
                  <a:pt x="128" y="0"/>
                  <a:pt x="116" y="0"/>
                </a:cubicBezTo>
                <a:cubicBezTo>
                  <a:pt x="104" y="0"/>
                  <a:pt x="94" y="10"/>
                  <a:pt x="94" y="22"/>
                </a:cubicBezTo>
                <a:cubicBezTo>
                  <a:pt x="94" y="34"/>
                  <a:pt x="104" y="44"/>
                  <a:pt x="116" y="44"/>
                </a:cubicBezTo>
                <a:close/>
                <a:moveTo>
                  <a:pt x="116" y="8"/>
                </a:moveTo>
                <a:cubicBezTo>
                  <a:pt x="124" y="8"/>
                  <a:pt x="130" y="14"/>
                  <a:pt x="130" y="22"/>
                </a:cubicBezTo>
                <a:cubicBezTo>
                  <a:pt x="130" y="29"/>
                  <a:pt x="124" y="36"/>
                  <a:pt x="116" y="36"/>
                </a:cubicBezTo>
                <a:cubicBezTo>
                  <a:pt x="108" y="36"/>
                  <a:pt x="102" y="29"/>
                  <a:pt x="102" y="22"/>
                </a:cubicBezTo>
                <a:cubicBezTo>
                  <a:pt x="102" y="14"/>
                  <a:pt x="108" y="8"/>
                  <a:pt x="116" y="8"/>
                </a:cubicBezTo>
                <a:close/>
                <a:moveTo>
                  <a:pt x="100" y="124"/>
                </a:moveTo>
                <a:cubicBezTo>
                  <a:pt x="100" y="135"/>
                  <a:pt x="107" y="144"/>
                  <a:pt x="116" y="144"/>
                </a:cubicBezTo>
                <a:cubicBezTo>
                  <a:pt x="125" y="144"/>
                  <a:pt x="132" y="135"/>
                  <a:pt x="132" y="124"/>
                </a:cubicBezTo>
                <a:cubicBezTo>
                  <a:pt x="132" y="117"/>
                  <a:pt x="137" y="106"/>
                  <a:pt x="143" y="101"/>
                </a:cubicBezTo>
                <a:cubicBezTo>
                  <a:pt x="144" y="100"/>
                  <a:pt x="148" y="96"/>
                  <a:pt x="148" y="84"/>
                </a:cubicBezTo>
                <a:cubicBezTo>
                  <a:pt x="148" y="66"/>
                  <a:pt x="133" y="52"/>
                  <a:pt x="116" y="52"/>
                </a:cubicBezTo>
                <a:cubicBezTo>
                  <a:pt x="98" y="52"/>
                  <a:pt x="84" y="66"/>
                  <a:pt x="84" y="84"/>
                </a:cubicBezTo>
                <a:cubicBezTo>
                  <a:pt x="84" y="96"/>
                  <a:pt x="88" y="100"/>
                  <a:pt x="89" y="101"/>
                </a:cubicBezTo>
                <a:cubicBezTo>
                  <a:pt x="95" y="106"/>
                  <a:pt x="100" y="117"/>
                  <a:pt x="100" y="124"/>
                </a:cubicBezTo>
                <a:close/>
                <a:moveTo>
                  <a:pt x="116" y="60"/>
                </a:moveTo>
                <a:cubicBezTo>
                  <a:pt x="129" y="60"/>
                  <a:pt x="140" y="71"/>
                  <a:pt x="140" y="84"/>
                </a:cubicBezTo>
                <a:cubicBezTo>
                  <a:pt x="140" y="92"/>
                  <a:pt x="138" y="95"/>
                  <a:pt x="138" y="95"/>
                </a:cubicBezTo>
                <a:cubicBezTo>
                  <a:pt x="130" y="102"/>
                  <a:pt x="124" y="115"/>
                  <a:pt x="124" y="124"/>
                </a:cubicBezTo>
                <a:cubicBezTo>
                  <a:pt x="124" y="131"/>
                  <a:pt x="121" y="136"/>
                  <a:pt x="116" y="136"/>
                </a:cubicBezTo>
                <a:cubicBezTo>
                  <a:pt x="111" y="136"/>
                  <a:pt x="108" y="131"/>
                  <a:pt x="108" y="124"/>
                </a:cubicBezTo>
                <a:cubicBezTo>
                  <a:pt x="108" y="115"/>
                  <a:pt x="102" y="102"/>
                  <a:pt x="95" y="95"/>
                </a:cubicBezTo>
                <a:cubicBezTo>
                  <a:pt x="95" y="95"/>
                  <a:pt x="92" y="92"/>
                  <a:pt x="92" y="84"/>
                </a:cubicBezTo>
                <a:cubicBezTo>
                  <a:pt x="92" y="71"/>
                  <a:pt x="103" y="60"/>
                  <a:pt x="116" y="60"/>
                </a:cubicBezTo>
                <a:close/>
                <a:moveTo>
                  <a:pt x="196" y="128"/>
                </a:moveTo>
                <a:cubicBezTo>
                  <a:pt x="208" y="128"/>
                  <a:pt x="218" y="118"/>
                  <a:pt x="218" y="106"/>
                </a:cubicBezTo>
                <a:cubicBezTo>
                  <a:pt x="218" y="94"/>
                  <a:pt x="208" y="84"/>
                  <a:pt x="196" y="84"/>
                </a:cubicBezTo>
                <a:cubicBezTo>
                  <a:pt x="184" y="84"/>
                  <a:pt x="174" y="94"/>
                  <a:pt x="174" y="106"/>
                </a:cubicBezTo>
                <a:cubicBezTo>
                  <a:pt x="174" y="118"/>
                  <a:pt x="184" y="128"/>
                  <a:pt x="196" y="128"/>
                </a:cubicBezTo>
                <a:close/>
                <a:moveTo>
                  <a:pt x="196" y="92"/>
                </a:moveTo>
                <a:cubicBezTo>
                  <a:pt x="204" y="92"/>
                  <a:pt x="210" y="98"/>
                  <a:pt x="210" y="106"/>
                </a:cubicBezTo>
                <a:cubicBezTo>
                  <a:pt x="210" y="113"/>
                  <a:pt x="204" y="120"/>
                  <a:pt x="196" y="120"/>
                </a:cubicBezTo>
                <a:cubicBezTo>
                  <a:pt x="189" y="120"/>
                  <a:pt x="182" y="113"/>
                  <a:pt x="182" y="106"/>
                </a:cubicBezTo>
                <a:cubicBezTo>
                  <a:pt x="182" y="98"/>
                  <a:pt x="189" y="92"/>
                  <a:pt x="196" y="92"/>
                </a:cubicBezTo>
                <a:close/>
                <a:moveTo>
                  <a:pt x="196" y="136"/>
                </a:moveTo>
                <a:cubicBezTo>
                  <a:pt x="179" y="136"/>
                  <a:pt x="164" y="150"/>
                  <a:pt x="164" y="168"/>
                </a:cubicBezTo>
                <a:cubicBezTo>
                  <a:pt x="164" y="180"/>
                  <a:pt x="168" y="184"/>
                  <a:pt x="169" y="185"/>
                </a:cubicBezTo>
                <a:cubicBezTo>
                  <a:pt x="175" y="190"/>
                  <a:pt x="180" y="201"/>
                  <a:pt x="180" y="208"/>
                </a:cubicBezTo>
                <a:cubicBezTo>
                  <a:pt x="180" y="219"/>
                  <a:pt x="187" y="228"/>
                  <a:pt x="196" y="228"/>
                </a:cubicBezTo>
                <a:cubicBezTo>
                  <a:pt x="205" y="228"/>
                  <a:pt x="213" y="219"/>
                  <a:pt x="213" y="208"/>
                </a:cubicBezTo>
                <a:cubicBezTo>
                  <a:pt x="213" y="201"/>
                  <a:pt x="217" y="190"/>
                  <a:pt x="223" y="185"/>
                </a:cubicBezTo>
                <a:cubicBezTo>
                  <a:pt x="224" y="184"/>
                  <a:pt x="228" y="180"/>
                  <a:pt x="228" y="168"/>
                </a:cubicBezTo>
                <a:cubicBezTo>
                  <a:pt x="228" y="150"/>
                  <a:pt x="214" y="136"/>
                  <a:pt x="196" y="136"/>
                </a:cubicBezTo>
                <a:close/>
                <a:moveTo>
                  <a:pt x="218" y="179"/>
                </a:moveTo>
                <a:cubicBezTo>
                  <a:pt x="210" y="186"/>
                  <a:pt x="205" y="199"/>
                  <a:pt x="205" y="208"/>
                </a:cubicBezTo>
                <a:cubicBezTo>
                  <a:pt x="205" y="215"/>
                  <a:pt x="201" y="220"/>
                  <a:pt x="196" y="220"/>
                </a:cubicBezTo>
                <a:cubicBezTo>
                  <a:pt x="192" y="220"/>
                  <a:pt x="188" y="215"/>
                  <a:pt x="188" y="208"/>
                </a:cubicBezTo>
                <a:cubicBezTo>
                  <a:pt x="188" y="199"/>
                  <a:pt x="182" y="186"/>
                  <a:pt x="175" y="179"/>
                </a:cubicBezTo>
                <a:cubicBezTo>
                  <a:pt x="175" y="179"/>
                  <a:pt x="172" y="176"/>
                  <a:pt x="172" y="168"/>
                </a:cubicBezTo>
                <a:cubicBezTo>
                  <a:pt x="172" y="155"/>
                  <a:pt x="183" y="144"/>
                  <a:pt x="196" y="144"/>
                </a:cubicBezTo>
                <a:cubicBezTo>
                  <a:pt x="209" y="144"/>
                  <a:pt x="220" y="155"/>
                  <a:pt x="220" y="168"/>
                </a:cubicBezTo>
                <a:cubicBezTo>
                  <a:pt x="220" y="176"/>
                  <a:pt x="218" y="179"/>
                  <a:pt x="218" y="179"/>
                </a:cubicBezTo>
                <a:close/>
                <a:moveTo>
                  <a:pt x="91" y="119"/>
                </a:moveTo>
                <a:cubicBezTo>
                  <a:pt x="85" y="113"/>
                  <a:pt x="85" y="113"/>
                  <a:pt x="85" y="113"/>
                </a:cubicBezTo>
                <a:cubicBezTo>
                  <a:pt x="61" y="141"/>
                  <a:pt x="61" y="141"/>
                  <a:pt x="61" y="141"/>
                </a:cubicBezTo>
                <a:cubicBezTo>
                  <a:pt x="67" y="147"/>
                  <a:pt x="67" y="147"/>
                  <a:pt x="67" y="147"/>
                </a:cubicBezTo>
                <a:lnTo>
                  <a:pt x="91" y="119"/>
                </a:lnTo>
                <a:close/>
                <a:moveTo>
                  <a:pt x="141" y="119"/>
                </a:moveTo>
                <a:cubicBezTo>
                  <a:pt x="165" y="147"/>
                  <a:pt x="165" y="147"/>
                  <a:pt x="165" y="147"/>
                </a:cubicBezTo>
                <a:cubicBezTo>
                  <a:pt x="171" y="141"/>
                  <a:pt x="171" y="141"/>
                  <a:pt x="171" y="141"/>
                </a:cubicBezTo>
                <a:cubicBezTo>
                  <a:pt x="147" y="113"/>
                  <a:pt x="147" y="113"/>
                  <a:pt x="147" y="113"/>
                </a:cubicBezTo>
                <a:lnTo>
                  <a:pt x="141" y="119"/>
                </a:lnTo>
                <a:close/>
                <a:moveTo>
                  <a:pt x="60" y="212"/>
                </a:moveTo>
                <a:cubicBezTo>
                  <a:pt x="168" y="212"/>
                  <a:pt x="168" y="212"/>
                  <a:pt x="168" y="212"/>
                </a:cubicBezTo>
                <a:cubicBezTo>
                  <a:pt x="168" y="204"/>
                  <a:pt x="168" y="204"/>
                  <a:pt x="168" y="204"/>
                </a:cubicBezTo>
                <a:cubicBezTo>
                  <a:pt x="60" y="204"/>
                  <a:pt x="60" y="204"/>
                  <a:pt x="60" y="204"/>
                </a:cubicBezTo>
                <a:lnTo>
                  <a:pt x="60" y="212"/>
                </a:lnTo>
                <a:close/>
              </a:path>
            </a:pathLst>
          </a:custGeom>
          <a:solidFill>
            <a:srgbClr val="F2F2F2">
              <a:alpha val="30000"/>
            </a:srgb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3" name="Group 2"/>
          <p:cNvGrpSpPr/>
          <p:nvPr/>
        </p:nvGrpSpPr>
        <p:grpSpPr>
          <a:xfrm>
            <a:off x="2378165" y="399015"/>
            <a:ext cx="2518139" cy="2079479"/>
            <a:chOff x="3170887" y="532020"/>
            <a:chExt cx="3357518" cy="2772638"/>
          </a:xfrm>
        </p:grpSpPr>
        <p:sp>
          <p:nvSpPr>
            <p:cNvPr id="39" name="Freeform 264"/>
            <p:cNvSpPr>
              <a:spLocks/>
            </p:cNvSpPr>
            <p:nvPr/>
          </p:nvSpPr>
          <p:spPr bwMode="auto">
            <a:xfrm>
              <a:off x="3170887" y="532020"/>
              <a:ext cx="3357518" cy="2772638"/>
            </a:xfrm>
            <a:custGeom>
              <a:avLst/>
              <a:gdLst>
                <a:gd name="T0" fmla="*/ 1143 w 1320"/>
                <a:gd name="T1" fmla="*/ 0 h 1090"/>
                <a:gd name="T2" fmla="*/ 1320 w 1320"/>
                <a:gd name="T3" fmla="*/ 322 h 1090"/>
                <a:gd name="T4" fmla="*/ 1141 w 1320"/>
                <a:gd name="T5" fmla="*/ 650 h 1090"/>
                <a:gd name="T6" fmla="*/ 1067 w 1320"/>
                <a:gd name="T7" fmla="*/ 656 h 1090"/>
                <a:gd name="T8" fmla="*/ 996 w 1320"/>
                <a:gd name="T9" fmla="*/ 673 h 1090"/>
                <a:gd name="T10" fmla="*/ 929 w 1320"/>
                <a:gd name="T11" fmla="*/ 699 h 1090"/>
                <a:gd name="T12" fmla="*/ 868 w 1320"/>
                <a:gd name="T13" fmla="*/ 736 h 1090"/>
                <a:gd name="T14" fmla="*/ 813 w 1320"/>
                <a:gd name="T15" fmla="*/ 779 h 1090"/>
                <a:gd name="T16" fmla="*/ 764 w 1320"/>
                <a:gd name="T17" fmla="*/ 830 h 1090"/>
                <a:gd name="T18" fmla="*/ 723 w 1320"/>
                <a:gd name="T19" fmla="*/ 887 h 1090"/>
                <a:gd name="T20" fmla="*/ 690 w 1320"/>
                <a:gd name="T21" fmla="*/ 950 h 1090"/>
                <a:gd name="T22" fmla="*/ 666 w 1320"/>
                <a:gd name="T23" fmla="*/ 1019 h 1090"/>
                <a:gd name="T24" fmla="*/ 650 w 1320"/>
                <a:gd name="T25" fmla="*/ 1090 h 1090"/>
                <a:gd name="T26" fmla="*/ 321 w 1320"/>
                <a:gd name="T27" fmla="*/ 911 h 1090"/>
                <a:gd name="T28" fmla="*/ 0 w 1320"/>
                <a:gd name="T29" fmla="*/ 1088 h 1090"/>
                <a:gd name="T30" fmla="*/ 12 w 1320"/>
                <a:gd name="T31" fmla="*/ 968 h 1090"/>
                <a:gd name="T32" fmla="*/ 38 w 1320"/>
                <a:gd name="T33" fmla="*/ 852 h 1090"/>
                <a:gd name="T34" fmla="*/ 73 w 1320"/>
                <a:gd name="T35" fmla="*/ 742 h 1090"/>
                <a:gd name="T36" fmla="*/ 120 w 1320"/>
                <a:gd name="T37" fmla="*/ 638 h 1090"/>
                <a:gd name="T38" fmla="*/ 175 w 1320"/>
                <a:gd name="T39" fmla="*/ 538 h 1090"/>
                <a:gd name="T40" fmla="*/ 242 w 1320"/>
                <a:gd name="T41" fmla="*/ 445 h 1090"/>
                <a:gd name="T42" fmla="*/ 315 w 1320"/>
                <a:gd name="T43" fmla="*/ 359 h 1090"/>
                <a:gd name="T44" fmla="*/ 397 w 1320"/>
                <a:gd name="T45" fmla="*/ 280 h 1090"/>
                <a:gd name="T46" fmla="*/ 485 w 1320"/>
                <a:gd name="T47" fmla="*/ 210 h 1090"/>
                <a:gd name="T48" fmla="*/ 582 w 1320"/>
                <a:gd name="T49" fmla="*/ 149 h 1090"/>
                <a:gd name="T50" fmla="*/ 684 w 1320"/>
                <a:gd name="T51" fmla="*/ 98 h 1090"/>
                <a:gd name="T52" fmla="*/ 792 w 1320"/>
                <a:gd name="T53" fmla="*/ 57 h 1090"/>
                <a:gd name="T54" fmla="*/ 906 w 1320"/>
                <a:gd name="T55" fmla="*/ 27 h 1090"/>
                <a:gd name="T56" fmla="*/ 1022 w 1320"/>
                <a:gd name="T57" fmla="*/ 8 h 1090"/>
                <a:gd name="T58" fmla="*/ 1143 w 1320"/>
                <a:gd name="T59" fmla="*/ 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20" h="1090">
                  <a:moveTo>
                    <a:pt x="1143" y="0"/>
                  </a:moveTo>
                  <a:lnTo>
                    <a:pt x="1320" y="322"/>
                  </a:lnTo>
                  <a:lnTo>
                    <a:pt x="1141" y="650"/>
                  </a:lnTo>
                  <a:lnTo>
                    <a:pt x="1067" y="656"/>
                  </a:lnTo>
                  <a:lnTo>
                    <a:pt x="996" y="673"/>
                  </a:lnTo>
                  <a:lnTo>
                    <a:pt x="929" y="699"/>
                  </a:lnTo>
                  <a:lnTo>
                    <a:pt x="868" y="736"/>
                  </a:lnTo>
                  <a:lnTo>
                    <a:pt x="813" y="779"/>
                  </a:lnTo>
                  <a:lnTo>
                    <a:pt x="764" y="830"/>
                  </a:lnTo>
                  <a:lnTo>
                    <a:pt x="723" y="887"/>
                  </a:lnTo>
                  <a:lnTo>
                    <a:pt x="690" y="950"/>
                  </a:lnTo>
                  <a:lnTo>
                    <a:pt x="666" y="1019"/>
                  </a:lnTo>
                  <a:lnTo>
                    <a:pt x="650" y="1090"/>
                  </a:lnTo>
                  <a:lnTo>
                    <a:pt x="321" y="911"/>
                  </a:lnTo>
                  <a:lnTo>
                    <a:pt x="0" y="1088"/>
                  </a:lnTo>
                  <a:lnTo>
                    <a:pt x="12" y="968"/>
                  </a:lnTo>
                  <a:lnTo>
                    <a:pt x="38" y="852"/>
                  </a:lnTo>
                  <a:lnTo>
                    <a:pt x="73" y="742"/>
                  </a:lnTo>
                  <a:lnTo>
                    <a:pt x="120" y="638"/>
                  </a:lnTo>
                  <a:lnTo>
                    <a:pt x="175" y="538"/>
                  </a:lnTo>
                  <a:lnTo>
                    <a:pt x="242" y="445"/>
                  </a:lnTo>
                  <a:lnTo>
                    <a:pt x="315" y="359"/>
                  </a:lnTo>
                  <a:lnTo>
                    <a:pt x="397" y="280"/>
                  </a:lnTo>
                  <a:lnTo>
                    <a:pt x="485" y="210"/>
                  </a:lnTo>
                  <a:lnTo>
                    <a:pt x="582" y="149"/>
                  </a:lnTo>
                  <a:lnTo>
                    <a:pt x="684" y="98"/>
                  </a:lnTo>
                  <a:lnTo>
                    <a:pt x="792" y="57"/>
                  </a:lnTo>
                  <a:lnTo>
                    <a:pt x="906" y="27"/>
                  </a:lnTo>
                  <a:lnTo>
                    <a:pt x="1022" y="8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9" tIns="91445" rIns="182889" bIns="91445" numCol="1" anchor="t" anchorCtr="0" compatLnSpc="1">
              <a:prstTxWarp prst="textNoShape">
                <a:avLst/>
              </a:prstTxWarp>
            </a:bodyPr>
            <a:lstStyle/>
            <a:p>
              <a:endParaRPr lang="es-SV">
                <a:latin typeface="Arial Narrow"/>
                <a:cs typeface="Arial Narrow"/>
              </a:endParaRPr>
            </a:p>
          </p:txBody>
        </p:sp>
        <p:sp>
          <p:nvSpPr>
            <p:cNvPr id="49" name="Rectángulo 2287"/>
            <p:cNvSpPr/>
            <p:nvPr/>
          </p:nvSpPr>
          <p:spPr>
            <a:xfrm>
              <a:off x="3492552" y="1601356"/>
              <a:ext cx="2603446" cy="615567"/>
            </a:xfrm>
            <a:prstGeom prst="rect">
              <a:avLst/>
            </a:prstGeom>
          </p:spPr>
          <p:txBody>
            <a:bodyPr wrap="square" lIns="182889" tIns="91445" rIns="182889" bIns="91445">
              <a:spAutoFit/>
            </a:bodyPr>
            <a:lstStyle/>
            <a:p>
              <a:pPr algn="ctr">
                <a:defRPr/>
              </a:pPr>
              <a:r>
                <a:rPr lang="es-ES" b="1" dirty="0">
                  <a:solidFill>
                    <a:schemeClr val="bg1"/>
                  </a:solidFill>
                  <a:ea typeface="Open Sans" panose="020B0606030504020204" pitchFamily="34" charset="0"/>
                  <a:cs typeface="Arial Narrow"/>
                </a:rPr>
                <a:t>Performance</a:t>
              </a:r>
              <a:endParaRPr lang="es-MX" b="1" dirty="0">
                <a:solidFill>
                  <a:schemeClr val="bg1"/>
                </a:solidFill>
                <a:ea typeface="Open Sans" panose="020B0606030504020204" pitchFamily="34" charset="0"/>
                <a:cs typeface="Arial Narrow"/>
              </a:endParaRPr>
            </a:p>
          </p:txBody>
        </p:sp>
        <p:sp>
          <p:nvSpPr>
            <p:cNvPr id="20" name="Freeform 75"/>
            <p:cNvSpPr>
              <a:spLocks noEditPoints="1"/>
            </p:cNvSpPr>
            <p:nvPr/>
          </p:nvSpPr>
          <p:spPr bwMode="auto">
            <a:xfrm>
              <a:off x="5348035" y="985330"/>
              <a:ext cx="803826" cy="464181"/>
            </a:xfrm>
            <a:custGeom>
              <a:avLst/>
              <a:gdLst>
                <a:gd name="T0" fmla="*/ 192 w 216"/>
                <a:gd name="T1" fmla="*/ 32 h 124"/>
                <a:gd name="T2" fmla="*/ 189 w 216"/>
                <a:gd name="T3" fmla="*/ 31 h 124"/>
                <a:gd name="T4" fmla="*/ 186 w 216"/>
                <a:gd name="T5" fmla="*/ 33 h 124"/>
                <a:gd name="T6" fmla="*/ 186 w 216"/>
                <a:gd name="T7" fmla="*/ 33 h 124"/>
                <a:gd name="T8" fmla="*/ 115 w 216"/>
                <a:gd name="T9" fmla="*/ 77 h 124"/>
                <a:gd name="T10" fmla="*/ 114 w 216"/>
                <a:gd name="T11" fmla="*/ 78 h 124"/>
                <a:gd name="T12" fmla="*/ 110 w 216"/>
                <a:gd name="T13" fmla="*/ 81 h 124"/>
                <a:gd name="T14" fmla="*/ 110 w 216"/>
                <a:gd name="T15" fmla="*/ 114 h 124"/>
                <a:gd name="T16" fmla="*/ 127 w 216"/>
                <a:gd name="T17" fmla="*/ 121 h 124"/>
                <a:gd name="T18" fmla="*/ 143 w 216"/>
                <a:gd name="T19" fmla="*/ 114 h 124"/>
                <a:gd name="T20" fmla="*/ 146 w 216"/>
                <a:gd name="T21" fmla="*/ 111 h 124"/>
                <a:gd name="T22" fmla="*/ 147 w 216"/>
                <a:gd name="T23" fmla="*/ 110 h 124"/>
                <a:gd name="T24" fmla="*/ 192 w 216"/>
                <a:gd name="T25" fmla="*/ 39 h 124"/>
                <a:gd name="T26" fmla="*/ 192 w 216"/>
                <a:gd name="T27" fmla="*/ 39 h 124"/>
                <a:gd name="T28" fmla="*/ 194 w 216"/>
                <a:gd name="T29" fmla="*/ 36 h 124"/>
                <a:gd name="T30" fmla="*/ 193 w 216"/>
                <a:gd name="T31" fmla="*/ 32 h 124"/>
                <a:gd name="T32" fmla="*/ 192 w 216"/>
                <a:gd name="T33" fmla="*/ 32 h 124"/>
                <a:gd name="T34" fmla="*/ 141 w 216"/>
                <a:gd name="T35" fmla="*/ 104 h 124"/>
                <a:gd name="T36" fmla="*/ 141 w 216"/>
                <a:gd name="T37" fmla="*/ 105 h 124"/>
                <a:gd name="T38" fmla="*/ 140 w 216"/>
                <a:gd name="T39" fmla="*/ 107 h 124"/>
                <a:gd name="T40" fmla="*/ 138 w 216"/>
                <a:gd name="T41" fmla="*/ 109 h 124"/>
                <a:gd name="T42" fmla="*/ 127 w 216"/>
                <a:gd name="T43" fmla="*/ 113 h 124"/>
                <a:gd name="T44" fmla="*/ 116 w 216"/>
                <a:gd name="T45" fmla="*/ 109 h 124"/>
                <a:gd name="T46" fmla="*/ 116 w 216"/>
                <a:gd name="T47" fmla="*/ 87 h 124"/>
                <a:gd name="T48" fmla="*/ 118 w 216"/>
                <a:gd name="T49" fmla="*/ 85 h 124"/>
                <a:gd name="T50" fmla="*/ 120 w 216"/>
                <a:gd name="T51" fmla="*/ 84 h 124"/>
                <a:gd name="T52" fmla="*/ 176 w 216"/>
                <a:gd name="T53" fmla="*/ 49 h 124"/>
                <a:gd name="T54" fmla="*/ 141 w 216"/>
                <a:gd name="T55" fmla="*/ 104 h 124"/>
                <a:gd name="T56" fmla="*/ 108 w 216"/>
                <a:gd name="T57" fmla="*/ 8 h 124"/>
                <a:gd name="T58" fmla="*/ 160 w 216"/>
                <a:gd name="T59" fmla="*/ 22 h 124"/>
                <a:gd name="T60" fmla="*/ 160 w 216"/>
                <a:gd name="T61" fmla="*/ 22 h 124"/>
                <a:gd name="T62" fmla="*/ 163 w 216"/>
                <a:gd name="T63" fmla="*/ 24 h 124"/>
                <a:gd name="T64" fmla="*/ 167 w 216"/>
                <a:gd name="T65" fmla="*/ 20 h 124"/>
                <a:gd name="T66" fmla="*/ 166 w 216"/>
                <a:gd name="T67" fmla="*/ 17 h 124"/>
                <a:gd name="T68" fmla="*/ 166 w 216"/>
                <a:gd name="T69" fmla="*/ 17 h 124"/>
                <a:gd name="T70" fmla="*/ 165 w 216"/>
                <a:gd name="T71" fmla="*/ 16 h 124"/>
                <a:gd name="T72" fmla="*/ 165 w 216"/>
                <a:gd name="T73" fmla="*/ 16 h 124"/>
                <a:gd name="T74" fmla="*/ 108 w 216"/>
                <a:gd name="T75" fmla="*/ 0 h 124"/>
                <a:gd name="T76" fmla="*/ 0 w 216"/>
                <a:gd name="T77" fmla="*/ 108 h 124"/>
                <a:gd name="T78" fmla="*/ 1 w 216"/>
                <a:gd name="T79" fmla="*/ 120 h 124"/>
                <a:gd name="T80" fmla="*/ 1 w 216"/>
                <a:gd name="T81" fmla="*/ 120 h 124"/>
                <a:gd name="T82" fmla="*/ 5 w 216"/>
                <a:gd name="T83" fmla="*/ 124 h 124"/>
                <a:gd name="T84" fmla="*/ 9 w 216"/>
                <a:gd name="T85" fmla="*/ 120 h 124"/>
                <a:gd name="T86" fmla="*/ 9 w 216"/>
                <a:gd name="T87" fmla="*/ 120 h 124"/>
                <a:gd name="T88" fmla="*/ 8 w 216"/>
                <a:gd name="T89" fmla="*/ 108 h 124"/>
                <a:gd name="T90" fmla="*/ 108 w 216"/>
                <a:gd name="T91" fmla="*/ 8 h 124"/>
                <a:gd name="T92" fmla="*/ 205 w 216"/>
                <a:gd name="T93" fmla="*/ 60 h 124"/>
                <a:gd name="T94" fmla="*/ 205 w 216"/>
                <a:gd name="T95" fmla="*/ 60 h 124"/>
                <a:gd name="T96" fmla="*/ 201 w 216"/>
                <a:gd name="T97" fmla="*/ 58 h 124"/>
                <a:gd name="T98" fmla="*/ 197 w 216"/>
                <a:gd name="T99" fmla="*/ 62 h 124"/>
                <a:gd name="T100" fmla="*/ 199 w 216"/>
                <a:gd name="T101" fmla="*/ 66 h 124"/>
                <a:gd name="T102" fmla="*/ 199 w 216"/>
                <a:gd name="T103" fmla="*/ 66 h 124"/>
                <a:gd name="T104" fmla="*/ 208 w 216"/>
                <a:gd name="T105" fmla="*/ 108 h 124"/>
                <a:gd name="T106" fmla="*/ 207 w 216"/>
                <a:gd name="T107" fmla="*/ 120 h 124"/>
                <a:gd name="T108" fmla="*/ 215 w 216"/>
                <a:gd name="T109" fmla="*/ 120 h 124"/>
                <a:gd name="T110" fmla="*/ 216 w 216"/>
                <a:gd name="T111" fmla="*/ 108 h 124"/>
                <a:gd name="T112" fmla="*/ 205 w 216"/>
                <a:gd name="T113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6" h="124">
                  <a:moveTo>
                    <a:pt x="192" y="32"/>
                  </a:moveTo>
                  <a:cubicBezTo>
                    <a:pt x="192" y="31"/>
                    <a:pt x="190" y="31"/>
                    <a:pt x="189" y="31"/>
                  </a:cubicBezTo>
                  <a:cubicBezTo>
                    <a:pt x="188" y="31"/>
                    <a:pt x="187" y="32"/>
                    <a:pt x="186" y="33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15" y="77"/>
                    <a:pt x="115" y="77"/>
                    <a:pt x="115" y="77"/>
                  </a:cubicBezTo>
                  <a:cubicBezTo>
                    <a:pt x="114" y="78"/>
                    <a:pt x="114" y="78"/>
                    <a:pt x="114" y="78"/>
                  </a:cubicBezTo>
                  <a:cubicBezTo>
                    <a:pt x="113" y="78"/>
                    <a:pt x="112" y="79"/>
                    <a:pt x="110" y="81"/>
                  </a:cubicBezTo>
                  <a:cubicBezTo>
                    <a:pt x="101" y="90"/>
                    <a:pt x="101" y="105"/>
                    <a:pt x="110" y="114"/>
                  </a:cubicBezTo>
                  <a:cubicBezTo>
                    <a:pt x="115" y="119"/>
                    <a:pt x="121" y="121"/>
                    <a:pt x="127" y="121"/>
                  </a:cubicBezTo>
                  <a:cubicBezTo>
                    <a:pt x="133" y="121"/>
                    <a:pt x="139" y="119"/>
                    <a:pt x="143" y="114"/>
                  </a:cubicBezTo>
                  <a:cubicBezTo>
                    <a:pt x="145" y="113"/>
                    <a:pt x="146" y="112"/>
                    <a:pt x="146" y="111"/>
                  </a:cubicBezTo>
                  <a:cubicBezTo>
                    <a:pt x="147" y="111"/>
                    <a:pt x="147" y="110"/>
                    <a:pt x="147" y="110"/>
                  </a:cubicBezTo>
                  <a:cubicBezTo>
                    <a:pt x="192" y="39"/>
                    <a:pt x="192" y="39"/>
                    <a:pt x="192" y="39"/>
                  </a:cubicBezTo>
                  <a:cubicBezTo>
                    <a:pt x="192" y="39"/>
                    <a:pt x="192" y="39"/>
                    <a:pt x="192" y="39"/>
                  </a:cubicBezTo>
                  <a:cubicBezTo>
                    <a:pt x="193" y="38"/>
                    <a:pt x="194" y="37"/>
                    <a:pt x="194" y="36"/>
                  </a:cubicBezTo>
                  <a:cubicBezTo>
                    <a:pt x="194" y="35"/>
                    <a:pt x="194" y="33"/>
                    <a:pt x="193" y="32"/>
                  </a:cubicBezTo>
                  <a:lnTo>
                    <a:pt x="192" y="32"/>
                  </a:lnTo>
                  <a:close/>
                  <a:moveTo>
                    <a:pt x="141" y="104"/>
                  </a:moveTo>
                  <a:cubicBezTo>
                    <a:pt x="141" y="105"/>
                    <a:pt x="141" y="105"/>
                    <a:pt x="141" y="105"/>
                  </a:cubicBezTo>
                  <a:cubicBezTo>
                    <a:pt x="140" y="105"/>
                    <a:pt x="140" y="106"/>
                    <a:pt x="140" y="107"/>
                  </a:cubicBezTo>
                  <a:cubicBezTo>
                    <a:pt x="139" y="107"/>
                    <a:pt x="139" y="108"/>
                    <a:pt x="138" y="109"/>
                  </a:cubicBezTo>
                  <a:cubicBezTo>
                    <a:pt x="135" y="112"/>
                    <a:pt x="131" y="113"/>
                    <a:pt x="127" y="113"/>
                  </a:cubicBezTo>
                  <a:cubicBezTo>
                    <a:pt x="123" y="113"/>
                    <a:pt x="119" y="112"/>
                    <a:pt x="116" y="109"/>
                  </a:cubicBezTo>
                  <a:cubicBezTo>
                    <a:pt x="110" y="103"/>
                    <a:pt x="110" y="93"/>
                    <a:pt x="116" y="87"/>
                  </a:cubicBezTo>
                  <a:cubicBezTo>
                    <a:pt x="117" y="86"/>
                    <a:pt x="118" y="85"/>
                    <a:pt x="118" y="85"/>
                  </a:cubicBezTo>
                  <a:cubicBezTo>
                    <a:pt x="119" y="84"/>
                    <a:pt x="119" y="84"/>
                    <a:pt x="120" y="84"/>
                  </a:cubicBezTo>
                  <a:cubicBezTo>
                    <a:pt x="176" y="49"/>
                    <a:pt x="176" y="49"/>
                    <a:pt x="176" y="49"/>
                  </a:cubicBezTo>
                  <a:lnTo>
                    <a:pt x="141" y="104"/>
                  </a:lnTo>
                  <a:close/>
                  <a:moveTo>
                    <a:pt x="108" y="8"/>
                  </a:moveTo>
                  <a:cubicBezTo>
                    <a:pt x="127" y="8"/>
                    <a:pt x="145" y="13"/>
                    <a:pt x="160" y="22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61" y="23"/>
                    <a:pt x="162" y="24"/>
                    <a:pt x="163" y="24"/>
                  </a:cubicBezTo>
                  <a:cubicBezTo>
                    <a:pt x="165" y="24"/>
                    <a:pt x="167" y="22"/>
                    <a:pt x="167" y="20"/>
                  </a:cubicBezTo>
                  <a:cubicBezTo>
                    <a:pt x="167" y="19"/>
                    <a:pt x="167" y="18"/>
                    <a:pt x="166" y="17"/>
                  </a:cubicBezTo>
                  <a:cubicBezTo>
                    <a:pt x="166" y="17"/>
                    <a:pt x="166" y="17"/>
                    <a:pt x="166" y="17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48" y="6"/>
                    <a:pt x="129" y="0"/>
                    <a:pt x="108" y="0"/>
                  </a:cubicBezTo>
                  <a:cubicBezTo>
                    <a:pt x="48" y="0"/>
                    <a:pt x="0" y="48"/>
                    <a:pt x="0" y="108"/>
                  </a:cubicBezTo>
                  <a:cubicBezTo>
                    <a:pt x="0" y="112"/>
                    <a:pt x="0" y="116"/>
                    <a:pt x="1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2"/>
                    <a:pt x="2" y="124"/>
                    <a:pt x="5" y="124"/>
                  </a:cubicBezTo>
                  <a:cubicBezTo>
                    <a:pt x="7" y="124"/>
                    <a:pt x="9" y="122"/>
                    <a:pt x="9" y="120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8" y="116"/>
                    <a:pt x="8" y="112"/>
                    <a:pt x="8" y="108"/>
                  </a:cubicBezTo>
                  <a:cubicBezTo>
                    <a:pt x="8" y="53"/>
                    <a:pt x="53" y="8"/>
                    <a:pt x="108" y="8"/>
                  </a:cubicBezTo>
                  <a:close/>
                  <a:moveTo>
                    <a:pt x="205" y="60"/>
                  </a:moveTo>
                  <a:cubicBezTo>
                    <a:pt x="205" y="60"/>
                    <a:pt x="205" y="60"/>
                    <a:pt x="205" y="60"/>
                  </a:cubicBezTo>
                  <a:cubicBezTo>
                    <a:pt x="204" y="59"/>
                    <a:pt x="203" y="58"/>
                    <a:pt x="201" y="58"/>
                  </a:cubicBezTo>
                  <a:cubicBezTo>
                    <a:pt x="199" y="58"/>
                    <a:pt x="197" y="60"/>
                    <a:pt x="197" y="62"/>
                  </a:cubicBezTo>
                  <a:cubicBezTo>
                    <a:pt x="197" y="64"/>
                    <a:pt x="198" y="65"/>
                    <a:pt x="199" y="66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205" y="79"/>
                    <a:pt x="208" y="93"/>
                    <a:pt x="208" y="108"/>
                  </a:cubicBezTo>
                  <a:cubicBezTo>
                    <a:pt x="208" y="112"/>
                    <a:pt x="208" y="116"/>
                    <a:pt x="207" y="120"/>
                  </a:cubicBezTo>
                  <a:cubicBezTo>
                    <a:pt x="215" y="120"/>
                    <a:pt x="215" y="120"/>
                    <a:pt x="215" y="120"/>
                  </a:cubicBezTo>
                  <a:cubicBezTo>
                    <a:pt x="216" y="116"/>
                    <a:pt x="216" y="112"/>
                    <a:pt x="216" y="108"/>
                  </a:cubicBezTo>
                  <a:cubicBezTo>
                    <a:pt x="216" y="90"/>
                    <a:pt x="212" y="74"/>
                    <a:pt x="205" y="6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Freeform 16"/>
          <p:cNvSpPr>
            <a:spLocks noEditPoints="1"/>
          </p:cNvSpPr>
          <p:nvPr/>
        </p:nvSpPr>
        <p:spPr bwMode="auto">
          <a:xfrm>
            <a:off x="4464202" y="3976894"/>
            <a:ext cx="510125" cy="472115"/>
          </a:xfrm>
          <a:custGeom>
            <a:avLst/>
            <a:gdLst>
              <a:gd name="T0" fmla="*/ 136 w 216"/>
              <a:gd name="T1" fmla="*/ 44 h 200"/>
              <a:gd name="T2" fmla="*/ 84 w 216"/>
              <a:gd name="T3" fmla="*/ 16 h 200"/>
              <a:gd name="T4" fmla="*/ 92 w 216"/>
              <a:gd name="T5" fmla="*/ 24 h 200"/>
              <a:gd name="T6" fmla="*/ 128 w 216"/>
              <a:gd name="T7" fmla="*/ 36 h 200"/>
              <a:gd name="T8" fmla="*/ 92 w 216"/>
              <a:gd name="T9" fmla="*/ 24 h 200"/>
              <a:gd name="T10" fmla="*/ 152 w 216"/>
              <a:gd name="T11" fmla="*/ 36 h 200"/>
              <a:gd name="T12" fmla="*/ 132 w 216"/>
              <a:gd name="T13" fmla="*/ 0 h 200"/>
              <a:gd name="T14" fmla="*/ 68 w 216"/>
              <a:gd name="T15" fmla="*/ 20 h 200"/>
              <a:gd name="T16" fmla="*/ 56 w 216"/>
              <a:gd name="T17" fmla="*/ 36 h 200"/>
              <a:gd name="T18" fmla="*/ 20 w 216"/>
              <a:gd name="T19" fmla="*/ 24 h 200"/>
              <a:gd name="T20" fmla="*/ 0 w 216"/>
              <a:gd name="T21" fmla="*/ 56 h 200"/>
              <a:gd name="T22" fmla="*/ 20 w 216"/>
              <a:gd name="T23" fmla="*/ 172 h 200"/>
              <a:gd name="T24" fmla="*/ 109 w 216"/>
              <a:gd name="T25" fmla="*/ 200 h 200"/>
              <a:gd name="T26" fmla="*/ 196 w 216"/>
              <a:gd name="T27" fmla="*/ 172 h 200"/>
              <a:gd name="T28" fmla="*/ 216 w 216"/>
              <a:gd name="T29" fmla="*/ 56 h 200"/>
              <a:gd name="T30" fmla="*/ 28 w 216"/>
              <a:gd name="T31" fmla="*/ 32 h 200"/>
              <a:gd name="T32" fmla="*/ 48 w 216"/>
              <a:gd name="T33" fmla="*/ 36 h 200"/>
              <a:gd name="T34" fmla="*/ 28 w 216"/>
              <a:gd name="T35" fmla="*/ 32 h 200"/>
              <a:gd name="T36" fmla="*/ 162 w 216"/>
              <a:gd name="T37" fmla="*/ 144 h 200"/>
              <a:gd name="T38" fmla="*/ 62 w 216"/>
              <a:gd name="T39" fmla="*/ 165 h 200"/>
              <a:gd name="T40" fmla="*/ 60 w 216"/>
              <a:gd name="T41" fmla="*/ 161 h 200"/>
              <a:gd name="T42" fmla="*/ 58 w 216"/>
              <a:gd name="T43" fmla="*/ 155 h 200"/>
              <a:gd name="T44" fmla="*/ 56 w 216"/>
              <a:gd name="T45" fmla="*/ 151 h 200"/>
              <a:gd name="T46" fmla="*/ 55 w 216"/>
              <a:gd name="T47" fmla="*/ 145 h 200"/>
              <a:gd name="T48" fmla="*/ 55 w 216"/>
              <a:gd name="T49" fmla="*/ 138 h 200"/>
              <a:gd name="T50" fmla="*/ 163 w 216"/>
              <a:gd name="T51" fmla="*/ 138 h 200"/>
              <a:gd name="T52" fmla="*/ 208 w 216"/>
              <a:gd name="T53" fmla="*/ 152 h 200"/>
              <a:gd name="T54" fmla="*/ 165 w 216"/>
              <a:gd name="T55" fmla="*/ 164 h 200"/>
              <a:gd name="T56" fmla="*/ 171 w 216"/>
              <a:gd name="T57" fmla="*/ 138 h 200"/>
              <a:gd name="T58" fmla="*/ 47 w 216"/>
              <a:gd name="T59" fmla="*/ 138 h 200"/>
              <a:gd name="T60" fmla="*/ 52 w 216"/>
              <a:gd name="T61" fmla="*/ 164 h 200"/>
              <a:gd name="T62" fmla="*/ 8 w 216"/>
              <a:gd name="T63" fmla="*/ 152 h 200"/>
              <a:gd name="T64" fmla="*/ 208 w 216"/>
              <a:gd name="T65" fmla="*/ 64 h 200"/>
              <a:gd name="T66" fmla="*/ 208 w 216"/>
              <a:gd name="T67" fmla="*/ 56 h 200"/>
              <a:gd name="T68" fmla="*/ 8 w 216"/>
              <a:gd name="T69" fmla="*/ 56 h 200"/>
              <a:gd name="T70" fmla="*/ 76 w 216"/>
              <a:gd name="T71" fmla="*/ 44 h 200"/>
              <a:gd name="T72" fmla="*/ 88 w 216"/>
              <a:gd name="T73" fmla="*/ 8 h 200"/>
              <a:gd name="T74" fmla="*/ 144 w 216"/>
              <a:gd name="T75" fmla="*/ 20 h 200"/>
              <a:gd name="T76" fmla="*/ 196 w 216"/>
              <a:gd name="T77" fmla="*/ 44 h 200"/>
              <a:gd name="T78" fmla="*/ 109 w 216"/>
              <a:gd name="T79" fmla="*/ 98 h 200"/>
              <a:gd name="T80" fmla="*/ 109 w 216"/>
              <a:gd name="T81" fmla="*/ 181 h 200"/>
              <a:gd name="T82" fmla="*/ 109 w 216"/>
              <a:gd name="T83" fmla="*/ 98 h 200"/>
              <a:gd name="T84" fmla="*/ 76 w 216"/>
              <a:gd name="T85" fmla="*/ 139 h 200"/>
              <a:gd name="T86" fmla="*/ 143 w 216"/>
              <a:gd name="T87" fmla="*/ 139 h 200"/>
              <a:gd name="T88" fmla="*/ 176 w 216"/>
              <a:gd name="T89" fmla="*/ 88 h 200"/>
              <a:gd name="T90" fmla="*/ 196 w 216"/>
              <a:gd name="T91" fmla="*/ 84 h 200"/>
              <a:gd name="T92" fmla="*/ 176 w 216"/>
              <a:gd name="T93" fmla="*/ 80 h 200"/>
              <a:gd name="T94" fmla="*/ 176 w 216"/>
              <a:gd name="T95" fmla="*/ 88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16" h="200">
                <a:moveTo>
                  <a:pt x="84" y="44"/>
                </a:moveTo>
                <a:cubicBezTo>
                  <a:pt x="136" y="44"/>
                  <a:pt x="136" y="44"/>
                  <a:pt x="136" y="44"/>
                </a:cubicBezTo>
                <a:cubicBezTo>
                  <a:pt x="136" y="16"/>
                  <a:pt x="136" y="16"/>
                  <a:pt x="136" y="16"/>
                </a:cubicBezTo>
                <a:cubicBezTo>
                  <a:pt x="84" y="16"/>
                  <a:pt x="84" y="16"/>
                  <a:pt x="84" y="16"/>
                </a:cubicBezTo>
                <a:lnTo>
                  <a:pt x="84" y="44"/>
                </a:lnTo>
                <a:close/>
                <a:moveTo>
                  <a:pt x="92" y="24"/>
                </a:moveTo>
                <a:cubicBezTo>
                  <a:pt x="128" y="24"/>
                  <a:pt x="128" y="24"/>
                  <a:pt x="128" y="24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92" y="36"/>
                  <a:pt x="92" y="36"/>
                  <a:pt x="92" y="36"/>
                </a:cubicBezTo>
                <a:lnTo>
                  <a:pt x="92" y="24"/>
                </a:lnTo>
                <a:close/>
                <a:moveTo>
                  <a:pt x="196" y="36"/>
                </a:moveTo>
                <a:cubicBezTo>
                  <a:pt x="152" y="36"/>
                  <a:pt x="152" y="36"/>
                  <a:pt x="152" y="36"/>
                </a:cubicBezTo>
                <a:cubicBezTo>
                  <a:pt x="152" y="20"/>
                  <a:pt x="152" y="20"/>
                  <a:pt x="152" y="20"/>
                </a:cubicBezTo>
                <a:cubicBezTo>
                  <a:pt x="152" y="9"/>
                  <a:pt x="143" y="0"/>
                  <a:pt x="132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77" y="0"/>
                  <a:pt x="68" y="9"/>
                  <a:pt x="68" y="20"/>
                </a:cubicBezTo>
                <a:cubicBezTo>
                  <a:pt x="68" y="36"/>
                  <a:pt x="68" y="36"/>
                  <a:pt x="68" y="36"/>
                </a:cubicBezTo>
                <a:cubicBezTo>
                  <a:pt x="56" y="36"/>
                  <a:pt x="56" y="36"/>
                  <a:pt x="56" y="36"/>
                </a:cubicBezTo>
                <a:cubicBezTo>
                  <a:pt x="56" y="24"/>
                  <a:pt x="56" y="24"/>
                  <a:pt x="56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36"/>
                  <a:pt x="20" y="36"/>
                  <a:pt x="20" y="36"/>
                </a:cubicBezTo>
                <a:cubicBezTo>
                  <a:pt x="9" y="36"/>
                  <a:pt x="0" y="45"/>
                  <a:pt x="0" y="56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63"/>
                  <a:pt x="9" y="172"/>
                  <a:pt x="20" y="172"/>
                </a:cubicBezTo>
                <a:cubicBezTo>
                  <a:pt x="57" y="172"/>
                  <a:pt x="57" y="172"/>
                  <a:pt x="57" y="172"/>
                </a:cubicBezTo>
                <a:cubicBezTo>
                  <a:pt x="68" y="189"/>
                  <a:pt x="87" y="200"/>
                  <a:pt x="109" y="200"/>
                </a:cubicBezTo>
                <a:cubicBezTo>
                  <a:pt x="130" y="200"/>
                  <a:pt x="149" y="189"/>
                  <a:pt x="160" y="172"/>
                </a:cubicBezTo>
                <a:cubicBezTo>
                  <a:pt x="196" y="172"/>
                  <a:pt x="196" y="172"/>
                  <a:pt x="196" y="172"/>
                </a:cubicBezTo>
                <a:cubicBezTo>
                  <a:pt x="207" y="172"/>
                  <a:pt x="216" y="163"/>
                  <a:pt x="216" y="152"/>
                </a:cubicBezTo>
                <a:cubicBezTo>
                  <a:pt x="216" y="56"/>
                  <a:pt x="216" y="56"/>
                  <a:pt x="216" y="56"/>
                </a:cubicBezTo>
                <a:cubicBezTo>
                  <a:pt x="216" y="45"/>
                  <a:pt x="207" y="36"/>
                  <a:pt x="196" y="36"/>
                </a:cubicBezTo>
                <a:close/>
                <a:moveTo>
                  <a:pt x="28" y="32"/>
                </a:moveTo>
                <a:cubicBezTo>
                  <a:pt x="48" y="32"/>
                  <a:pt x="48" y="32"/>
                  <a:pt x="48" y="32"/>
                </a:cubicBezTo>
                <a:cubicBezTo>
                  <a:pt x="48" y="36"/>
                  <a:pt x="48" y="36"/>
                  <a:pt x="48" y="36"/>
                </a:cubicBezTo>
                <a:cubicBezTo>
                  <a:pt x="28" y="36"/>
                  <a:pt x="28" y="36"/>
                  <a:pt x="28" y="36"/>
                </a:cubicBezTo>
                <a:lnTo>
                  <a:pt x="28" y="32"/>
                </a:lnTo>
                <a:close/>
                <a:moveTo>
                  <a:pt x="163" y="143"/>
                </a:moveTo>
                <a:cubicBezTo>
                  <a:pt x="162" y="144"/>
                  <a:pt x="162" y="144"/>
                  <a:pt x="162" y="144"/>
                </a:cubicBezTo>
                <a:cubicBezTo>
                  <a:pt x="159" y="171"/>
                  <a:pt x="137" y="192"/>
                  <a:pt x="109" y="192"/>
                </a:cubicBezTo>
                <a:cubicBezTo>
                  <a:pt x="89" y="192"/>
                  <a:pt x="72" y="181"/>
                  <a:pt x="62" y="165"/>
                </a:cubicBezTo>
                <a:cubicBezTo>
                  <a:pt x="62" y="164"/>
                  <a:pt x="61" y="163"/>
                  <a:pt x="61" y="163"/>
                </a:cubicBezTo>
                <a:cubicBezTo>
                  <a:pt x="61" y="162"/>
                  <a:pt x="60" y="162"/>
                  <a:pt x="60" y="161"/>
                </a:cubicBezTo>
                <a:cubicBezTo>
                  <a:pt x="60" y="160"/>
                  <a:pt x="59" y="158"/>
                  <a:pt x="58" y="157"/>
                </a:cubicBezTo>
                <a:cubicBezTo>
                  <a:pt x="58" y="156"/>
                  <a:pt x="58" y="156"/>
                  <a:pt x="58" y="155"/>
                </a:cubicBezTo>
                <a:cubicBezTo>
                  <a:pt x="58" y="155"/>
                  <a:pt x="57" y="154"/>
                  <a:pt x="57" y="153"/>
                </a:cubicBezTo>
                <a:cubicBezTo>
                  <a:pt x="57" y="152"/>
                  <a:pt x="57" y="151"/>
                  <a:pt x="56" y="151"/>
                </a:cubicBezTo>
                <a:cubicBezTo>
                  <a:pt x="56" y="150"/>
                  <a:pt x="56" y="149"/>
                  <a:pt x="56" y="148"/>
                </a:cubicBezTo>
                <a:cubicBezTo>
                  <a:pt x="56" y="147"/>
                  <a:pt x="56" y="146"/>
                  <a:pt x="55" y="145"/>
                </a:cubicBezTo>
                <a:cubicBezTo>
                  <a:pt x="55" y="144"/>
                  <a:pt x="55" y="144"/>
                  <a:pt x="55" y="143"/>
                </a:cubicBezTo>
                <a:cubicBezTo>
                  <a:pt x="55" y="142"/>
                  <a:pt x="55" y="140"/>
                  <a:pt x="55" y="138"/>
                </a:cubicBezTo>
                <a:cubicBezTo>
                  <a:pt x="55" y="109"/>
                  <a:pt x="79" y="85"/>
                  <a:pt x="109" y="85"/>
                </a:cubicBezTo>
                <a:cubicBezTo>
                  <a:pt x="139" y="85"/>
                  <a:pt x="163" y="109"/>
                  <a:pt x="163" y="138"/>
                </a:cubicBezTo>
                <a:cubicBezTo>
                  <a:pt x="163" y="140"/>
                  <a:pt x="163" y="142"/>
                  <a:pt x="163" y="143"/>
                </a:cubicBezTo>
                <a:close/>
                <a:moveTo>
                  <a:pt x="208" y="152"/>
                </a:moveTo>
                <a:cubicBezTo>
                  <a:pt x="208" y="159"/>
                  <a:pt x="203" y="164"/>
                  <a:pt x="196" y="164"/>
                </a:cubicBezTo>
                <a:cubicBezTo>
                  <a:pt x="165" y="164"/>
                  <a:pt x="165" y="164"/>
                  <a:pt x="165" y="164"/>
                </a:cubicBezTo>
                <a:cubicBezTo>
                  <a:pt x="168" y="158"/>
                  <a:pt x="170" y="151"/>
                  <a:pt x="170" y="145"/>
                </a:cubicBezTo>
                <a:cubicBezTo>
                  <a:pt x="171" y="143"/>
                  <a:pt x="171" y="140"/>
                  <a:pt x="171" y="138"/>
                </a:cubicBezTo>
                <a:cubicBezTo>
                  <a:pt x="171" y="104"/>
                  <a:pt x="143" y="77"/>
                  <a:pt x="109" y="77"/>
                </a:cubicBezTo>
                <a:cubicBezTo>
                  <a:pt x="75" y="77"/>
                  <a:pt x="47" y="104"/>
                  <a:pt x="47" y="138"/>
                </a:cubicBezTo>
                <a:cubicBezTo>
                  <a:pt x="47" y="140"/>
                  <a:pt x="47" y="143"/>
                  <a:pt x="47" y="145"/>
                </a:cubicBezTo>
                <a:cubicBezTo>
                  <a:pt x="48" y="151"/>
                  <a:pt x="50" y="158"/>
                  <a:pt x="52" y="164"/>
                </a:cubicBezTo>
                <a:cubicBezTo>
                  <a:pt x="20" y="164"/>
                  <a:pt x="20" y="164"/>
                  <a:pt x="20" y="164"/>
                </a:cubicBezTo>
                <a:cubicBezTo>
                  <a:pt x="13" y="164"/>
                  <a:pt x="8" y="159"/>
                  <a:pt x="8" y="152"/>
                </a:cubicBezTo>
                <a:cubicBezTo>
                  <a:pt x="8" y="64"/>
                  <a:pt x="8" y="64"/>
                  <a:pt x="8" y="64"/>
                </a:cubicBezTo>
                <a:cubicBezTo>
                  <a:pt x="208" y="64"/>
                  <a:pt x="208" y="64"/>
                  <a:pt x="208" y="64"/>
                </a:cubicBezTo>
                <a:lnTo>
                  <a:pt x="208" y="152"/>
                </a:lnTo>
                <a:close/>
                <a:moveTo>
                  <a:pt x="208" y="56"/>
                </a:move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49"/>
                  <a:pt x="13" y="44"/>
                  <a:pt x="20" y="44"/>
                </a:cubicBezTo>
                <a:cubicBezTo>
                  <a:pt x="76" y="44"/>
                  <a:pt x="76" y="44"/>
                  <a:pt x="76" y="44"/>
                </a:cubicBezTo>
                <a:cubicBezTo>
                  <a:pt x="76" y="20"/>
                  <a:pt x="76" y="20"/>
                  <a:pt x="76" y="20"/>
                </a:cubicBezTo>
                <a:cubicBezTo>
                  <a:pt x="76" y="13"/>
                  <a:pt x="81" y="8"/>
                  <a:pt x="88" y="8"/>
                </a:cubicBezTo>
                <a:cubicBezTo>
                  <a:pt x="132" y="8"/>
                  <a:pt x="132" y="8"/>
                  <a:pt x="132" y="8"/>
                </a:cubicBezTo>
                <a:cubicBezTo>
                  <a:pt x="139" y="8"/>
                  <a:pt x="144" y="13"/>
                  <a:pt x="144" y="20"/>
                </a:cubicBezTo>
                <a:cubicBezTo>
                  <a:pt x="144" y="44"/>
                  <a:pt x="144" y="44"/>
                  <a:pt x="144" y="44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203" y="44"/>
                  <a:pt x="208" y="49"/>
                  <a:pt x="208" y="56"/>
                </a:cubicBezTo>
                <a:close/>
                <a:moveTo>
                  <a:pt x="109" y="98"/>
                </a:moveTo>
                <a:cubicBezTo>
                  <a:pt x="86" y="98"/>
                  <a:pt x="68" y="116"/>
                  <a:pt x="68" y="139"/>
                </a:cubicBezTo>
                <a:cubicBezTo>
                  <a:pt x="68" y="162"/>
                  <a:pt x="86" y="181"/>
                  <a:pt x="109" y="181"/>
                </a:cubicBezTo>
                <a:cubicBezTo>
                  <a:pt x="132" y="181"/>
                  <a:pt x="151" y="162"/>
                  <a:pt x="151" y="139"/>
                </a:cubicBezTo>
                <a:cubicBezTo>
                  <a:pt x="151" y="116"/>
                  <a:pt x="132" y="98"/>
                  <a:pt x="109" y="98"/>
                </a:cubicBezTo>
                <a:close/>
                <a:moveTo>
                  <a:pt x="109" y="173"/>
                </a:moveTo>
                <a:cubicBezTo>
                  <a:pt x="91" y="173"/>
                  <a:pt x="76" y="158"/>
                  <a:pt x="76" y="139"/>
                </a:cubicBezTo>
                <a:cubicBezTo>
                  <a:pt x="76" y="121"/>
                  <a:pt x="91" y="106"/>
                  <a:pt x="109" y="106"/>
                </a:cubicBezTo>
                <a:cubicBezTo>
                  <a:pt x="128" y="106"/>
                  <a:pt x="143" y="121"/>
                  <a:pt x="143" y="139"/>
                </a:cubicBezTo>
                <a:cubicBezTo>
                  <a:pt x="143" y="158"/>
                  <a:pt x="128" y="173"/>
                  <a:pt x="109" y="173"/>
                </a:cubicBezTo>
                <a:close/>
                <a:moveTo>
                  <a:pt x="176" y="88"/>
                </a:moveTo>
                <a:cubicBezTo>
                  <a:pt x="192" y="88"/>
                  <a:pt x="192" y="88"/>
                  <a:pt x="192" y="88"/>
                </a:cubicBezTo>
                <a:cubicBezTo>
                  <a:pt x="194" y="88"/>
                  <a:pt x="196" y="87"/>
                  <a:pt x="196" y="84"/>
                </a:cubicBezTo>
                <a:cubicBezTo>
                  <a:pt x="196" y="82"/>
                  <a:pt x="194" y="80"/>
                  <a:pt x="192" y="80"/>
                </a:cubicBezTo>
                <a:cubicBezTo>
                  <a:pt x="176" y="80"/>
                  <a:pt x="176" y="80"/>
                  <a:pt x="176" y="80"/>
                </a:cubicBezTo>
                <a:cubicBezTo>
                  <a:pt x="174" y="80"/>
                  <a:pt x="172" y="82"/>
                  <a:pt x="172" y="84"/>
                </a:cubicBezTo>
                <a:cubicBezTo>
                  <a:pt x="172" y="87"/>
                  <a:pt x="174" y="88"/>
                  <a:pt x="176" y="88"/>
                </a:cubicBezTo>
                <a:close/>
              </a:path>
            </a:pathLst>
          </a:custGeom>
          <a:solidFill>
            <a:srgbClr val="F2F2F2">
              <a:alpha val="20000"/>
            </a:srgb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2" name="Freeform 43"/>
          <p:cNvSpPr>
            <a:spLocks noEditPoints="1"/>
          </p:cNvSpPr>
          <p:nvPr/>
        </p:nvSpPr>
        <p:spPr bwMode="auto">
          <a:xfrm>
            <a:off x="5832932" y="2203451"/>
            <a:ext cx="639110" cy="543717"/>
          </a:xfrm>
          <a:custGeom>
            <a:avLst/>
            <a:gdLst>
              <a:gd name="T0" fmla="*/ 193 w 221"/>
              <a:gd name="T1" fmla="*/ 102 h 187"/>
              <a:gd name="T2" fmla="*/ 221 w 221"/>
              <a:gd name="T3" fmla="*/ 74 h 187"/>
              <a:gd name="T4" fmla="*/ 147 w 221"/>
              <a:gd name="T5" fmla="*/ 0 h 187"/>
              <a:gd name="T6" fmla="*/ 119 w 221"/>
              <a:gd name="T7" fmla="*/ 29 h 187"/>
              <a:gd name="T8" fmla="*/ 125 w 221"/>
              <a:gd name="T9" fmla="*/ 34 h 187"/>
              <a:gd name="T10" fmla="*/ 114 w 221"/>
              <a:gd name="T11" fmla="*/ 46 h 187"/>
              <a:gd name="T12" fmla="*/ 102 w 221"/>
              <a:gd name="T13" fmla="*/ 34 h 187"/>
              <a:gd name="T14" fmla="*/ 108 w 221"/>
              <a:gd name="T15" fmla="*/ 29 h 187"/>
              <a:gd name="T16" fmla="*/ 80 w 221"/>
              <a:gd name="T17" fmla="*/ 0 h 187"/>
              <a:gd name="T18" fmla="*/ 0 w 221"/>
              <a:gd name="T19" fmla="*/ 80 h 187"/>
              <a:gd name="T20" fmla="*/ 29 w 221"/>
              <a:gd name="T21" fmla="*/ 108 h 187"/>
              <a:gd name="T22" fmla="*/ 34 w 221"/>
              <a:gd name="T23" fmla="*/ 102 h 187"/>
              <a:gd name="T24" fmla="*/ 119 w 221"/>
              <a:gd name="T25" fmla="*/ 187 h 187"/>
              <a:gd name="T26" fmla="*/ 187 w 221"/>
              <a:gd name="T27" fmla="*/ 119 h 187"/>
              <a:gd name="T28" fmla="*/ 176 w 221"/>
              <a:gd name="T29" fmla="*/ 108 h 187"/>
              <a:gd name="T30" fmla="*/ 187 w 221"/>
              <a:gd name="T31" fmla="*/ 96 h 187"/>
              <a:gd name="T32" fmla="*/ 193 w 221"/>
              <a:gd name="T33" fmla="*/ 102 h 187"/>
              <a:gd name="T34" fmla="*/ 12 w 221"/>
              <a:gd name="T35" fmla="*/ 80 h 187"/>
              <a:gd name="T36" fmla="*/ 80 w 221"/>
              <a:gd name="T37" fmla="*/ 12 h 187"/>
              <a:gd name="T38" fmla="*/ 97 w 221"/>
              <a:gd name="T39" fmla="*/ 29 h 187"/>
              <a:gd name="T40" fmla="*/ 29 w 221"/>
              <a:gd name="T41" fmla="*/ 96 h 187"/>
              <a:gd name="T42" fmla="*/ 12 w 221"/>
              <a:gd name="T43" fmla="*/ 80 h 187"/>
              <a:gd name="T44" fmla="*/ 167 w 221"/>
              <a:gd name="T45" fmla="*/ 128 h 187"/>
              <a:gd name="T46" fmla="*/ 142 w 221"/>
              <a:gd name="T47" fmla="*/ 102 h 187"/>
              <a:gd name="T48" fmla="*/ 136 w 221"/>
              <a:gd name="T49" fmla="*/ 102 h 187"/>
              <a:gd name="T50" fmla="*/ 136 w 221"/>
              <a:gd name="T51" fmla="*/ 108 h 187"/>
              <a:gd name="T52" fmla="*/ 162 w 221"/>
              <a:gd name="T53" fmla="*/ 133 h 187"/>
              <a:gd name="T54" fmla="*/ 150 w 221"/>
              <a:gd name="T55" fmla="*/ 145 h 187"/>
              <a:gd name="T56" fmla="*/ 125 w 221"/>
              <a:gd name="T57" fmla="*/ 119 h 187"/>
              <a:gd name="T58" fmla="*/ 119 w 221"/>
              <a:gd name="T59" fmla="*/ 119 h 187"/>
              <a:gd name="T60" fmla="*/ 119 w 221"/>
              <a:gd name="T61" fmla="*/ 125 h 187"/>
              <a:gd name="T62" fmla="*/ 145 w 221"/>
              <a:gd name="T63" fmla="*/ 150 h 187"/>
              <a:gd name="T64" fmla="*/ 145 w 221"/>
              <a:gd name="T65" fmla="*/ 150 h 187"/>
              <a:gd name="T66" fmla="*/ 133 w 221"/>
              <a:gd name="T67" fmla="*/ 162 h 187"/>
              <a:gd name="T68" fmla="*/ 108 w 221"/>
              <a:gd name="T69" fmla="*/ 136 h 187"/>
              <a:gd name="T70" fmla="*/ 102 w 221"/>
              <a:gd name="T71" fmla="*/ 136 h 187"/>
              <a:gd name="T72" fmla="*/ 102 w 221"/>
              <a:gd name="T73" fmla="*/ 142 h 187"/>
              <a:gd name="T74" fmla="*/ 128 w 221"/>
              <a:gd name="T75" fmla="*/ 167 h 187"/>
              <a:gd name="T76" fmla="*/ 128 w 221"/>
              <a:gd name="T77" fmla="*/ 167 h 187"/>
              <a:gd name="T78" fmla="*/ 119 w 221"/>
              <a:gd name="T79" fmla="*/ 176 h 187"/>
              <a:gd name="T80" fmla="*/ 40 w 221"/>
              <a:gd name="T81" fmla="*/ 96 h 187"/>
              <a:gd name="T82" fmla="*/ 97 w 221"/>
              <a:gd name="T83" fmla="*/ 40 h 187"/>
              <a:gd name="T84" fmla="*/ 108 w 221"/>
              <a:gd name="T85" fmla="*/ 51 h 187"/>
              <a:gd name="T86" fmla="*/ 77 w 221"/>
              <a:gd name="T87" fmla="*/ 82 h 187"/>
              <a:gd name="T88" fmla="*/ 99 w 221"/>
              <a:gd name="T89" fmla="*/ 105 h 187"/>
              <a:gd name="T90" fmla="*/ 130 w 221"/>
              <a:gd name="T91" fmla="*/ 74 h 187"/>
              <a:gd name="T92" fmla="*/ 176 w 221"/>
              <a:gd name="T93" fmla="*/ 119 h 187"/>
              <a:gd name="T94" fmla="*/ 167 w 221"/>
              <a:gd name="T95" fmla="*/ 128 h 187"/>
              <a:gd name="T96" fmla="*/ 170 w 221"/>
              <a:gd name="T97" fmla="*/ 102 h 187"/>
              <a:gd name="T98" fmla="*/ 133 w 221"/>
              <a:gd name="T99" fmla="*/ 65 h 187"/>
              <a:gd name="T100" fmla="*/ 128 w 221"/>
              <a:gd name="T101" fmla="*/ 65 h 187"/>
              <a:gd name="T102" fmla="*/ 99 w 221"/>
              <a:gd name="T103" fmla="*/ 94 h 187"/>
              <a:gd name="T104" fmla="*/ 88 w 221"/>
              <a:gd name="T105" fmla="*/ 82 h 187"/>
              <a:gd name="T106" fmla="*/ 116 w 221"/>
              <a:gd name="T107" fmla="*/ 54 h 187"/>
              <a:gd name="T108" fmla="*/ 130 w 221"/>
              <a:gd name="T109" fmla="*/ 40 h 187"/>
              <a:gd name="T110" fmla="*/ 181 w 221"/>
              <a:gd name="T111" fmla="*/ 91 h 187"/>
              <a:gd name="T112" fmla="*/ 170 w 221"/>
              <a:gd name="T113" fmla="*/ 102 h 187"/>
              <a:gd name="T114" fmla="*/ 147 w 221"/>
              <a:gd name="T115" fmla="*/ 12 h 187"/>
              <a:gd name="T116" fmla="*/ 210 w 221"/>
              <a:gd name="T117" fmla="*/ 74 h 187"/>
              <a:gd name="T118" fmla="*/ 193 w 221"/>
              <a:gd name="T119" fmla="*/ 91 h 187"/>
              <a:gd name="T120" fmla="*/ 130 w 221"/>
              <a:gd name="T121" fmla="*/ 29 h 187"/>
              <a:gd name="T122" fmla="*/ 147 w 221"/>
              <a:gd name="T123" fmla="*/ 1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1" h="187">
                <a:moveTo>
                  <a:pt x="193" y="102"/>
                </a:moveTo>
                <a:cubicBezTo>
                  <a:pt x="221" y="74"/>
                  <a:pt x="221" y="74"/>
                  <a:pt x="221" y="74"/>
                </a:cubicBezTo>
                <a:cubicBezTo>
                  <a:pt x="147" y="0"/>
                  <a:pt x="147" y="0"/>
                  <a:pt x="147" y="0"/>
                </a:cubicBezTo>
                <a:cubicBezTo>
                  <a:pt x="119" y="29"/>
                  <a:pt x="119" y="29"/>
                  <a:pt x="119" y="29"/>
                </a:cubicBezTo>
                <a:cubicBezTo>
                  <a:pt x="125" y="34"/>
                  <a:pt x="125" y="34"/>
                  <a:pt x="125" y="34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8" y="29"/>
                  <a:pt x="108" y="29"/>
                  <a:pt x="108" y="29"/>
                </a:cubicBezTo>
                <a:cubicBezTo>
                  <a:pt x="80" y="0"/>
                  <a:pt x="80" y="0"/>
                  <a:pt x="80" y="0"/>
                </a:cubicBezTo>
                <a:cubicBezTo>
                  <a:pt x="0" y="80"/>
                  <a:pt x="0" y="80"/>
                  <a:pt x="0" y="80"/>
                </a:cubicBezTo>
                <a:cubicBezTo>
                  <a:pt x="29" y="108"/>
                  <a:pt x="29" y="108"/>
                  <a:pt x="29" y="108"/>
                </a:cubicBezTo>
                <a:cubicBezTo>
                  <a:pt x="34" y="102"/>
                  <a:pt x="34" y="102"/>
                  <a:pt x="34" y="102"/>
                </a:cubicBezTo>
                <a:cubicBezTo>
                  <a:pt x="119" y="187"/>
                  <a:pt x="119" y="187"/>
                  <a:pt x="119" y="187"/>
                </a:cubicBezTo>
                <a:cubicBezTo>
                  <a:pt x="187" y="119"/>
                  <a:pt x="187" y="119"/>
                  <a:pt x="187" y="119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87" y="96"/>
                  <a:pt x="187" y="96"/>
                  <a:pt x="187" y="96"/>
                </a:cubicBezTo>
                <a:lnTo>
                  <a:pt x="193" y="102"/>
                </a:lnTo>
                <a:close/>
                <a:moveTo>
                  <a:pt x="12" y="80"/>
                </a:moveTo>
                <a:cubicBezTo>
                  <a:pt x="80" y="12"/>
                  <a:pt x="80" y="12"/>
                  <a:pt x="80" y="12"/>
                </a:cubicBezTo>
                <a:cubicBezTo>
                  <a:pt x="97" y="29"/>
                  <a:pt x="97" y="29"/>
                  <a:pt x="97" y="29"/>
                </a:cubicBezTo>
                <a:cubicBezTo>
                  <a:pt x="29" y="96"/>
                  <a:pt x="29" y="96"/>
                  <a:pt x="29" y="96"/>
                </a:cubicBezTo>
                <a:lnTo>
                  <a:pt x="12" y="80"/>
                </a:lnTo>
                <a:close/>
                <a:moveTo>
                  <a:pt x="167" y="128"/>
                </a:moveTo>
                <a:cubicBezTo>
                  <a:pt x="142" y="102"/>
                  <a:pt x="142" y="102"/>
                  <a:pt x="142" y="102"/>
                </a:cubicBezTo>
                <a:cubicBezTo>
                  <a:pt x="140" y="101"/>
                  <a:pt x="138" y="101"/>
                  <a:pt x="136" y="102"/>
                </a:cubicBezTo>
                <a:cubicBezTo>
                  <a:pt x="135" y="104"/>
                  <a:pt x="135" y="106"/>
                  <a:pt x="136" y="108"/>
                </a:cubicBezTo>
                <a:cubicBezTo>
                  <a:pt x="162" y="133"/>
                  <a:pt x="162" y="133"/>
                  <a:pt x="162" y="133"/>
                </a:cubicBezTo>
                <a:cubicBezTo>
                  <a:pt x="150" y="145"/>
                  <a:pt x="150" y="145"/>
                  <a:pt x="150" y="145"/>
                </a:cubicBezTo>
                <a:cubicBezTo>
                  <a:pt x="125" y="119"/>
                  <a:pt x="125" y="119"/>
                  <a:pt x="125" y="119"/>
                </a:cubicBezTo>
                <a:cubicBezTo>
                  <a:pt x="123" y="118"/>
                  <a:pt x="121" y="118"/>
                  <a:pt x="119" y="119"/>
                </a:cubicBezTo>
                <a:cubicBezTo>
                  <a:pt x="118" y="121"/>
                  <a:pt x="118" y="123"/>
                  <a:pt x="119" y="125"/>
                </a:cubicBezTo>
                <a:cubicBezTo>
                  <a:pt x="145" y="150"/>
                  <a:pt x="145" y="150"/>
                  <a:pt x="145" y="150"/>
                </a:cubicBezTo>
                <a:cubicBezTo>
                  <a:pt x="145" y="150"/>
                  <a:pt x="145" y="150"/>
                  <a:pt x="145" y="150"/>
                </a:cubicBezTo>
                <a:cubicBezTo>
                  <a:pt x="133" y="162"/>
                  <a:pt x="133" y="162"/>
                  <a:pt x="133" y="162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6" y="135"/>
                  <a:pt x="104" y="135"/>
                  <a:pt x="102" y="136"/>
                </a:cubicBezTo>
                <a:cubicBezTo>
                  <a:pt x="101" y="138"/>
                  <a:pt x="101" y="140"/>
                  <a:pt x="102" y="142"/>
                </a:cubicBezTo>
                <a:cubicBezTo>
                  <a:pt x="128" y="167"/>
                  <a:pt x="128" y="167"/>
                  <a:pt x="128" y="167"/>
                </a:cubicBezTo>
                <a:cubicBezTo>
                  <a:pt x="128" y="167"/>
                  <a:pt x="128" y="167"/>
                  <a:pt x="128" y="167"/>
                </a:cubicBezTo>
                <a:cubicBezTo>
                  <a:pt x="119" y="176"/>
                  <a:pt x="119" y="176"/>
                  <a:pt x="119" y="176"/>
                </a:cubicBezTo>
                <a:cubicBezTo>
                  <a:pt x="40" y="96"/>
                  <a:pt x="40" y="96"/>
                  <a:pt x="40" y="96"/>
                </a:cubicBezTo>
                <a:cubicBezTo>
                  <a:pt x="97" y="40"/>
                  <a:pt x="97" y="40"/>
                  <a:pt x="97" y="40"/>
                </a:cubicBezTo>
                <a:cubicBezTo>
                  <a:pt x="108" y="51"/>
                  <a:pt x="108" y="51"/>
                  <a:pt x="108" y="51"/>
                </a:cubicBezTo>
                <a:cubicBezTo>
                  <a:pt x="77" y="82"/>
                  <a:pt x="77" y="82"/>
                  <a:pt x="77" y="82"/>
                </a:cubicBezTo>
                <a:cubicBezTo>
                  <a:pt x="99" y="105"/>
                  <a:pt x="99" y="105"/>
                  <a:pt x="99" y="105"/>
                </a:cubicBezTo>
                <a:cubicBezTo>
                  <a:pt x="130" y="74"/>
                  <a:pt x="130" y="74"/>
                  <a:pt x="130" y="74"/>
                </a:cubicBezTo>
                <a:cubicBezTo>
                  <a:pt x="176" y="119"/>
                  <a:pt x="176" y="119"/>
                  <a:pt x="176" y="119"/>
                </a:cubicBezTo>
                <a:lnTo>
                  <a:pt x="167" y="128"/>
                </a:lnTo>
                <a:close/>
                <a:moveTo>
                  <a:pt x="170" y="102"/>
                </a:moveTo>
                <a:cubicBezTo>
                  <a:pt x="133" y="65"/>
                  <a:pt x="133" y="65"/>
                  <a:pt x="133" y="65"/>
                </a:cubicBezTo>
                <a:cubicBezTo>
                  <a:pt x="132" y="64"/>
                  <a:pt x="129" y="64"/>
                  <a:pt x="128" y="65"/>
                </a:cubicBezTo>
                <a:cubicBezTo>
                  <a:pt x="99" y="94"/>
                  <a:pt x="99" y="94"/>
                  <a:pt x="99" y="94"/>
                </a:cubicBezTo>
                <a:cubicBezTo>
                  <a:pt x="88" y="82"/>
                  <a:pt x="88" y="82"/>
                  <a:pt x="88" y="82"/>
                </a:cubicBezTo>
                <a:cubicBezTo>
                  <a:pt x="116" y="54"/>
                  <a:pt x="116" y="54"/>
                  <a:pt x="116" y="54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81" y="91"/>
                  <a:pt x="181" y="91"/>
                  <a:pt x="181" y="91"/>
                </a:cubicBezTo>
                <a:lnTo>
                  <a:pt x="170" y="102"/>
                </a:lnTo>
                <a:close/>
                <a:moveTo>
                  <a:pt x="147" y="12"/>
                </a:moveTo>
                <a:cubicBezTo>
                  <a:pt x="210" y="74"/>
                  <a:pt x="210" y="74"/>
                  <a:pt x="210" y="74"/>
                </a:cubicBezTo>
                <a:cubicBezTo>
                  <a:pt x="193" y="91"/>
                  <a:pt x="193" y="91"/>
                  <a:pt x="193" y="91"/>
                </a:cubicBezTo>
                <a:cubicBezTo>
                  <a:pt x="130" y="29"/>
                  <a:pt x="130" y="29"/>
                  <a:pt x="130" y="29"/>
                </a:cubicBezTo>
                <a:lnTo>
                  <a:pt x="147" y="1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16" name="Group 15"/>
          <p:cNvGrpSpPr/>
          <p:nvPr/>
        </p:nvGrpSpPr>
        <p:grpSpPr>
          <a:xfrm>
            <a:off x="4251510" y="2718872"/>
            <a:ext cx="2514324" cy="2079479"/>
            <a:chOff x="5668680" y="3625163"/>
            <a:chExt cx="3352432" cy="2772638"/>
          </a:xfrm>
        </p:grpSpPr>
        <p:sp>
          <p:nvSpPr>
            <p:cNvPr id="17" name="Freeform 265"/>
            <p:cNvSpPr>
              <a:spLocks/>
            </p:cNvSpPr>
            <p:nvPr/>
          </p:nvSpPr>
          <p:spPr bwMode="auto">
            <a:xfrm>
              <a:off x="5668680" y="3625163"/>
              <a:ext cx="3352432" cy="2772638"/>
            </a:xfrm>
            <a:custGeom>
              <a:avLst/>
              <a:gdLst>
                <a:gd name="T0" fmla="*/ 668 w 1320"/>
                <a:gd name="T1" fmla="*/ 0 h 1090"/>
                <a:gd name="T2" fmla="*/ 1000 w 1320"/>
                <a:gd name="T3" fmla="*/ 179 h 1090"/>
                <a:gd name="T4" fmla="*/ 1320 w 1320"/>
                <a:gd name="T5" fmla="*/ 2 h 1090"/>
                <a:gd name="T6" fmla="*/ 1306 w 1320"/>
                <a:gd name="T7" fmla="*/ 122 h 1090"/>
                <a:gd name="T8" fmla="*/ 1283 w 1320"/>
                <a:gd name="T9" fmla="*/ 236 h 1090"/>
                <a:gd name="T10" fmla="*/ 1245 w 1320"/>
                <a:gd name="T11" fmla="*/ 348 h 1090"/>
                <a:gd name="T12" fmla="*/ 1200 w 1320"/>
                <a:gd name="T13" fmla="*/ 452 h 1090"/>
                <a:gd name="T14" fmla="*/ 1143 w 1320"/>
                <a:gd name="T15" fmla="*/ 552 h 1090"/>
                <a:gd name="T16" fmla="*/ 1078 w 1320"/>
                <a:gd name="T17" fmla="*/ 644 h 1090"/>
                <a:gd name="T18" fmla="*/ 1004 w 1320"/>
                <a:gd name="T19" fmla="*/ 731 h 1090"/>
                <a:gd name="T20" fmla="*/ 923 w 1320"/>
                <a:gd name="T21" fmla="*/ 809 h 1090"/>
                <a:gd name="T22" fmla="*/ 833 w 1320"/>
                <a:gd name="T23" fmla="*/ 878 h 1090"/>
                <a:gd name="T24" fmla="*/ 737 w 1320"/>
                <a:gd name="T25" fmla="*/ 941 h 1090"/>
                <a:gd name="T26" fmla="*/ 635 w 1320"/>
                <a:gd name="T27" fmla="*/ 992 h 1090"/>
                <a:gd name="T28" fmla="*/ 527 w 1320"/>
                <a:gd name="T29" fmla="*/ 1033 h 1090"/>
                <a:gd name="T30" fmla="*/ 415 w 1320"/>
                <a:gd name="T31" fmla="*/ 1063 h 1090"/>
                <a:gd name="T32" fmla="*/ 297 w 1320"/>
                <a:gd name="T33" fmla="*/ 1082 h 1090"/>
                <a:gd name="T34" fmla="*/ 177 w 1320"/>
                <a:gd name="T35" fmla="*/ 1090 h 1090"/>
                <a:gd name="T36" fmla="*/ 0 w 1320"/>
                <a:gd name="T37" fmla="*/ 768 h 1090"/>
                <a:gd name="T38" fmla="*/ 177 w 1320"/>
                <a:gd name="T39" fmla="*/ 440 h 1090"/>
                <a:gd name="T40" fmla="*/ 252 w 1320"/>
                <a:gd name="T41" fmla="*/ 434 h 1090"/>
                <a:gd name="T42" fmla="*/ 322 w 1320"/>
                <a:gd name="T43" fmla="*/ 416 h 1090"/>
                <a:gd name="T44" fmla="*/ 389 w 1320"/>
                <a:gd name="T45" fmla="*/ 389 h 1090"/>
                <a:gd name="T46" fmla="*/ 450 w 1320"/>
                <a:gd name="T47" fmla="*/ 354 h 1090"/>
                <a:gd name="T48" fmla="*/ 507 w 1320"/>
                <a:gd name="T49" fmla="*/ 310 h 1090"/>
                <a:gd name="T50" fmla="*/ 556 w 1320"/>
                <a:gd name="T51" fmla="*/ 259 h 1090"/>
                <a:gd name="T52" fmla="*/ 597 w 1320"/>
                <a:gd name="T53" fmla="*/ 202 h 1090"/>
                <a:gd name="T54" fmla="*/ 631 w 1320"/>
                <a:gd name="T55" fmla="*/ 140 h 1090"/>
                <a:gd name="T56" fmla="*/ 654 w 1320"/>
                <a:gd name="T57" fmla="*/ 71 h 1090"/>
                <a:gd name="T58" fmla="*/ 668 w 1320"/>
                <a:gd name="T59" fmla="*/ 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20" h="1090">
                  <a:moveTo>
                    <a:pt x="668" y="0"/>
                  </a:moveTo>
                  <a:lnTo>
                    <a:pt x="1000" y="179"/>
                  </a:lnTo>
                  <a:lnTo>
                    <a:pt x="1320" y="2"/>
                  </a:lnTo>
                  <a:lnTo>
                    <a:pt x="1306" y="122"/>
                  </a:lnTo>
                  <a:lnTo>
                    <a:pt x="1283" y="236"/>
                  </a:lnTo>
                  <a:lnTo>
                    <a:pt x="1245" y="348"/>
                  </a:lnTo>
                  <a:lnTo>
                    <a:pt x="1200" y="452"/>
                  </a:lnTo>
                  <a:lnTo>
                    <a:pt x="1143" y="552"/>
                  </a:lnTo>
                  <a:lnTo>
                    <a:pt x="1078" y="644"/>
                  </a:lnTo>
                  <a:lnTo>
                    <a:pt x="1004" y="731"/>
                  </a:lnTo>
                  <a:lnTo>
                    <a:pt x="923" y="809"/>
                  </a:lnTo>
                  <a:lnTo>
                    <a:pt x="833" y="878"/>
                  </a:lnTo>
                  <a:lnTo>
                    <a:pt x="737" y="941"/>
                  </a:lnTo>
                  <a:lnTo>
                    <a:pt x="635" y="992"/>
                  </a:lnTo>
                  <a:lnTo>
                    <a:pt x="527" y="1033"/>
                  </a:lnTo>
                  <a:lnTo>
                    <a:pt x="415" y="1063"/>
                  </a:lnTo>
                  <a:lnTo>
                    <a:pt x="297" y="1082"/>
                  </a:lnTo>
                  <a:lnTo>
                    <a:pt x="177" y="1090"/>
                  </a:lnTo>
                  <a:lnTo>
                    <a:pt x="0" y="768"/>
                  </a:lnTo>
                  <a:lnTo>
                    <a:pt x="177" y="440"/>
                  </a:lnTo>
                  <a:lnTo>
                    <a:pt x="252" y="434"/>
                  </a:lnTo>
                  <a:lnTo>
                    <a:pt x="322" y="416"/>
                  </a:lnTo>
                  <a:lnTo>
                    <a:pt x="389" y="389"/>
                  </a:lnTo>
                  <a:lnTo>
                    <a:pt x="450" y="354"/>
                  </a:lnTo>
                  <a:lnTo>
                    <a:pt x="507" y="310"/>
                  </a:lnTo>
                  <a:lnTo>
                    <a:pt x="556" y="259"/>
                  </a:lnTo>
                  <a:lnTo>
                    <a:pt x="597" y="202"/>
                  </a:lnTo>
                  <a:lnTo>
                    <a:pt x="631" y="140"/>
                  </a:lnTo>
                  <a:lnTo>
                    <a:pt x="654" y="71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9" tIns="91445" rIns="182889" bIns="91445" numCol="1" anchor="t" anchorCtr="0" compatLnSpc="1">
              <a:prstTxWarp prst="textNoShape">
                <a:avLst/>
              </a:prstTxWarp>
            </a:bodyPr>
            <a:lstStyle/>
            <a:p>
              <a:endParaRPr lang="es-SV">
                <a:latin typeface="Arial Narrow"/>
                <a:cs typeface="Arial Narrow"/>
              </a:endParaRPr>
            </a:p>
          </p:txBody>
        </p:sp>
        <p:sp>
          <p:nvSpPr>
            <p:cNvPr id="18" name="Rectángulo 2283"/>
            <p:cNvSpPr/>
            <p:nvPr/>
          </p:nvSpPr>
          <p:spPr>
            <a:xfrm>
              <a:off x="6267789" y="4663199"/>
              <a:ext cx="2318327" cy="615567"/>
            </a:xfrm>
            <a:prstGeom prst="rect">
              <a:avLst/>
            </a:prstGeom>
          </p:spPr>
          <p:txBody>
            <a:bodyPr wrap="square" lIns="182889" tIns="91445" rIns="182889" bIns="91445">
              <a:spAutoFit/>
            </a:bodyPr>
            <a:lstStyle/>
            <a:p>
              <a:pPr algn="ctr"/>
              <a:r>
                <a:rPr lang="es-ES" b="1">
                  <a:solidFill>
                    <a:schemeClr val="bg1"/>
                  </a:solidFill>
                  <a:ea typeface="Open Sans" panose="020B0606030504020204" pitchFamily="34" charset="0"/>
                </a:rPr>
                <a:t>Culture</a:t>
              </a:r>
              <a:endParaRPr lang="es-MX" b="1">
                <a:solidFill>
                  <a:schemeClr val="bg1"/>
                </a:solidFill>
                <a:ea typeface="Open Sans" panose="020B0606030504020204" pitchFamily="34" charset="0"/>
              </a:endParaRPr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5952269" y="5302525"/>
              <a:ext cx="680167" cy="629487"/>
            </a:xfrm>
            <a:custGeom>
              <a:avLst/>
              <a:gdLst>
                <a:gd name="T0" fmla="*/ 136 w 216"/>
                <a:gd name="T1" fmla="*/ 44 h 200"/>
                <a:gd name="T2" fmla="*/ 84 w 216"/>
                <a:gd name="T3" fmla="*/ 16 h 200"/>
                <a:gd name="T4" fmla="*/ 92 w 216"/>
                <a:gd name="T5" fmla="*/ 24 h 200"/>
                <a:gd name="T6" fmla="*/ 128 w 216"/>
                <a:gd name="T7" fmla="*/ 36 h 200"/>
                <a:gd name="T8" fmla="*/ 92 w 216"/>
                <a:gd name="T9" fmla="*/ 24 h 200"/>
                <a:gd name="T10" fmla="*/ 152 w 216"/>
                <a:gd name="T11" fmla="*/ 36 h 200"/>
                <a:gd name="T12" fmla="*/ 132 w 216"/>
                <a:gd name="T13" fmla="*/ 0 h 200"/>
                <a:gd name="T14" fmla="*/ 68 w 216"/>
                <a:gd name="T15" fmla="*/ 20 h 200"/>
                <a:gd name="T16" fmla="*/ 56 w 216"/>
                <a:gd name="T17" fmla="*/ 36 h 200"/>
                <a:gd name="T18" fmla="*/ 20 w 216"/>
                <a:gd name="T19" fmla="*/ 24 h 200"/>
                <a:gd name="T20" fmla="*/ 0 w 216"/>
                <a:gd name="T21" fmla="*/ 56 h 200"/>
                <a:gd name="T22" fmla="*/ 20 w 216"/>
                <a:gd name="T23" fmla="*/ 172 h 200"/>
                <a:gd name="T24" fmla="*/ 109 w 216"/>
                <a:gd name="T25" fmla="*/ 200 h 200"/>
                <a:gd name="T26" fmla="*/ 196 w 216"/>
                <a:gd name="T27" fmla="*/ 172 h 200"/>
                <a:gd name="T28" fmla="*/ 216 w 216"/>
                <a:gd name="T29" fmla="*/ 56 h 200"/>
                <a:gd name="T30" fmla="*/ 28 w 216"/>
                <a:gd name="T31" fmla="*/ 32 h 200"/>
                <a:gd name="T32" fmla="*/ 48 w 216"/>
                <a:gd name="T33" fmla="*/ 36 h 200"/>
                <a:gd name="T34" fmla="*/ 28 w 216"/>
                <a:gd name="T35" fmla="*/ 32 h 200"/>
                <a:gd name="T36" fmla="*/ 162 w 216"/>
                <a:gd name="T37" fmla="*/ 144 h 200"/>
                <a:gd name="T38" fmla="*/ 62 w 216"/>
                <a:gd name="T39" fmla="*/ 165 h 200"/>
                <a:gd name="T40" fmla="*/ 60 w 216"/>
                <a:gd name="T41" fmla="*/ 161 h 200"/>
                <a:gd name="T42" fmla="*/ 58 w 216"/>
                <a:gd name="T43" fmla="*/ 155 h 200"/>
                <a:gd name="T44" fmla="*/ 56 w 216"/>
                <a:gd name="T45" fmla="*/ 151 h 200"/>
                <a:gd name="T46" fmla="*/ 55 w 216"/>
                <a:gd name="T47" fmla="*/ 145 h 200"/>
                <a:gd name="T48" fmla="*/ 55 w 216"/>
                <a:gd name="T49" fmla="*/ 138 h 200"/>
                <a:gd name="T50" fmla="*/ 163 w 216"/>
                <a:gd name="T51" fmla="*/ 138 h 200"/>
                <a:gd name="T52" fmla="*/ 208 w 216"/>
                <a:gd name="T53" fmla="*/ 152 h 200"/>
                <a:gd name="T54" fmla="*/ 165 w 216"/>
                <a:gd name="T55" fmla="*/ 164 h 200"/>
                <a:gd name="T56" fmla="*/ 171 w 216"/>
                <a:gd name="T57" fmla="*/ 138 h 200"/>
                <a:gd name="T58" fmla="*/ 47 w 216"/>
                <a:gd name="T59" fmla="*/ 138 h 200"/>
                <a:gd name="T60" fmla="*/ 52 w 216"/>
                <a:gd name="T61" fmla="*/ 164 h 200"/>
                <a:gd name="T62" fmla="*/ 8 w 216"/>
                <a:gd name="T63" fmla="*/ 152 h 200"/>
                <a:gd name="T64" fmla="*/ 208 w 216"/>
                <a:gd name="T65" fmla="*/ 64 h 200"/>
                <a:gd name="T66" fmla="*/ 208 w 216"/>
                <a:gd name="T67" fmla="*/ 56 h 200"/>
                <a:gd name="T68" fmla="*/ 8 w 216"/>
                <a:gd name="T69" fmla="*/ 56 h 200"/>
                <a:gd name="T70" fmla="*/ 76 w 216"/>
                <a:gd name="T71" fmla="*/ 44 h 200"/>
                <a:gd name="T72" fmla="*/ 88 w 216"/>
                <a:gd name="T73" fmla="*/ 8 h 200"/>
                <a:gd name="T74" fmla="*/ 144 w 216"/>
                <a:gd name="T75" fmla="*/ 20 h 200"/>
                <a:gd name="T76" fmla="*/ 196 w 216"/>
                <a:gd name="T77" fmla="*/ 44 h 200"/>
                <a:gd name="T78" fmla="*/ 109 w 216"/>
                <a:gd name="T79" fmla="*/ 98 h 200"/>
                <a:gd name="T80" fmla="*/ 109 w 216"/>
                <a:gd name="T81" fmla="*/ 181 h 200"/>
                <a:gd name="T82" fmla="*/ 109 w 216"/>
                <a:gd name="T83" fmla="*/ 98 h 200"/>
                <a:gd name="T84" fmla="*/ 76 w 216"/>
                <a:gd name="T85" fmla="*/ 139 h 200"/>
                <a:gd name="T86" fmla="*/ 143 w 216"/>
                <a:gd name="T87" fmla="*/ 139 h 200"/>
                <a:gd name="T88" fmla="*/ 176 w 216"/>
                <a:gd name="T89" fmla="*/ 88 h 200"/>
                <a:gd name="T90" fmla="*/ 196 w 216"/>
                <a:gd name="T91" fmla="*/ 84 h 200"/>
                <a:gd name="T92" fmla="*/ 176 w 216"/>
                <a:gd name="T93" fmla="*/ 80 h 200"/>
                <a:gd name="T94" fmla="*/ 176 w 216"/>
                <a:gd name="T95" fmla="*/ 8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6" h="200">
                  <a:moveTo>
                    <a:pt x="84" y="44"/>
                  </a:moveTo>
                  <a:cubicBezTo>
                    <a:pt x="136" y="44"/>
                    <a:pt x="136" y="44"/>
                    <a:pt x="136" y="44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84" y="16"/>
                    <a:pt x="84" y="16"/>
                    <a:pt x="84" y="16"/>
                  </a:cubicBezTo>
                  <a:lnTo>
                    <a:pt x="84" y="44"/>
                  </a:lnTo>
                  <a:close/>
                  <a:moveTo>
                    <a:pt x="92" y="24"/>
                  </a:moveTo>
                  <a:cubicBezTo>
                    <a:pt x="128" y="24"/>
                    <a:pt x="128" y="24"/>
                    <a:pt x="128" y="24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92" y="36"/>
                    <a:pt x="92" y="36"/>
                    <a:pt x="92" y="36"/>
                  </a:cubicBezTo>
                  <a:lnTo>
                    <a:pt x="92" y="24"/>
                  </a:lnTo>
                  <a:close/>
                  <a:moveTo>
                    <a:pt x="196" y="36"/>
                  </a:moveTo>
                  <a:cubicBezTo>
                    <a:pt x="152" y="36"/>
                    <a:pt x="152" y="36"/>
                    <a:pt x="152" y="36"/>
                  </a:cubicBezTo>
                  <a:cubicBezTo>
                    <a:pt x="152" y="20"/>
                    <a:pt x="152" y="20"/>
                    <a:pt x="152" y="20"/>
                  </a:cubicBezTo>
                  <a:cubicBezTo>
                    <a:pt x="152" y="9"/>
                    <a:pt x="143" y="0"/>
                    <a:pt x="132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77" y="0"/>
                    <a:pt x="68" y="9"/>
                    <a:pt x="68" y="20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9" y="36"/>
                    <a:pt x="0" y="45"/>
                    <a:pt x="0" y="56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3"/>
                    <a:pt x="9" y="172"/>
                    <a:pt x="20" y="172"/>
                  </a:cubicBezTo>
                  <a:cubicBezTo>
                    <a:pt x="57" y="172"/>
                    <a:pt x="57" y="172"/>
                    <a:pt x="57" y="172"/>
                  </a:cubicBezTo>
                  <a:cubicBezTo>
                    <a:pt x="68" y="189"/>
                    <a:pt x="87" y="200"/>
                    <a:pt x="109" y="200"/>
                  </a:cubicBezTo>
                  <a:cubicBezTo>
                    <a:pt x="130" y="200"/>
                    <a:pt x="149" y="189"/>
                    <a:pt x="160" y="172"/>
                  </a:cubicBezTo>
                  <a:cubicBezTo>
                    <a:pt x="196" y="172"/>
                    <a:pt x="196" y="172"/>
                    <a:pt x="196" y="172"/>
                  </a:cubicBezTo>
                  <a:cubicBezTo>
                    <a:pt x="207" y="172"/>
                    <a:pt x="216" y="163"/>
                    <a:pt x="216" y="152"/>
                  </a:cubicBezTo>
                  <a:cubicBezTo>
                    <a:pt x="216" y="56"/>
                    <a:pt x="216" y="56"/>
                    <a:pt x="216" y="56"/>
                  </a:cubicBezTo>
                  <a:cubicBezTo>
                    <a:pt x="216" y="45"/>
                    <a:pt x="207" y="36"/>
                    <a:pt x="196" y="36"/>
                  </a:cubicBezTo>
                  <a:close/>
                  <a:moveTo>
                    <a:pt x="28" y="32"/>
                  </a:moveTo>
                  <a:cubicBezTo>
                    <a:pt x="48" y="32"/>
                    <a:pt x="48" y="32"/>
                    <a:pt x="48" y="32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28" y="36"/>
                    <a:pt x="28" y="36"/>
                    <a:pt x="28" y="36"/>
                  </a:cubicBezTo>
                  <a:lnTo>
                    <a:pt x="28" y="32"/>
                  </a:lnTo>
                  <a:close/>
                  <a:moveTo>
                    <a:pt x="163" y="143"/>
                  </a:moveTo>
                  <a:cubicBezTo>
                    <a:pt x="162" y="144"/>
                    <a:pt x="162" y="144"/>
                    <a:pt x="162" y="144"/>
                  </a:cubicBezTo>
                  <a:cubicBezTo>
                    <a:pt x="159" y="171"/>
                    <a:pt x="137" y="192"/>
                    <a:pt x="109" y="192"/>
                  </a:cubicBezTo>
                  <a:cubicBezTo>
                    <a:pt x="89" y="192"/>
                    <a:pt x="72" y="181"/>
                    <a:pt x="62" y="165"/>
                  </a:cubicBezTo>
                  <a:cubicBezTo>
                    <a:pt x="62" y="164"/>
                    <a:pt x="61" y="163"/>
                    <a:pt x="61" y="163"/>
                  </a:cubicBezTo>
                  <a:cubicBezTo>
                    <a:pt x="61" y="162"/>
                    <a:pt x="60" y="162"/>
                    <a:pt x="60" y="161"/>
                  </a:cubicBezTo>
                  <a:cubicBezTo>
                    <a:pt x="60" y="160"/>
                    <a:pt x="59" y="158"/>
                    <a:pt x="58" y="157"/>
                  </a:cubicBezTo>
                  <a:cubicBezTo>
                    <a:pt x="58" y="156"/>
                    <a:pt x="58" y="156"/>
                    <a:pt x="58" y="155"/>
                  </a:cubicBezTo>
                  <a:cubicBezTo>
                    <a:pt x="58" y="155"/>
                    <a:pt x="57" y="154"/>
                    <a:pt x="57" y="153"/>
                  </a:cubicBezTo>
                  <a:cubicBezTo>
                    <a:pt x="57" y="152"/>
                    <a:pt x="57" y="151"/>
                    <a:pt x="56" y="151"/>
                  </a:cubicBezTo>
                  <a:cubicBezTo>
                    <a:pt x="56" y="150"/>
                    <a:pt x="56" y="149"/>
                    <a:pt x="56" y="148"/>
                  </a:cubicBezTo>
                  <a:cubicBezTo>
                    <a:pt x="56" y="147"/>
                    <a:pt x="56" y="146"/>
                    <a:pt x="55" y="145"/>
                  </a:cubicBezTo>
                  <a:cubicBezTo>
                    <a:pt x="55" y="144"/>
                    <a:pt x="55" y="144"/>
                    <a:pt x="55" y="143"/>
                  </a:cubicBezTo>
                  <a:cubicBezTo>
                    <a:pt x="55" y="142"/>
                    <a:pt x="55" y="140"/>
                    <a:pt x="55" y="138"/>
                  </a:cubicBezTo>
                  <a:cubicBezTo>
                    <a:pt x="55" y="109"/>
                    <a:pt x="79" y="85"/>
                    <a:pt x="109" y="85"/>
                  </a:cubicBezTo>
                  <a:cubicBezTo>
                    <a:pt x="139" y="85"/>
                    <a:pt x="163" y="109"/>
                    <a:pt x="163" y="138"/>
                  </a:cubicBezTo>
                  <a:cubicBezTo>
                    <a:pt x="163" y="140"/>
                    <a:pt x="163" y="142"/>
                    <a:pt x="163" y="143"/>
                  </a:cubicBezTo>
                  <a:close/>
                  <a:moveTo>
                    <a:pt x="208" y="152"/>
                  </a:moveTo>
                  <a:cubicBezTo>
                    <a:pt x="208" y="159"/>
                    <a:pt x="203" y="164"/>
                    <a:pt x="196" y="164"/>
                  </a:cubicBezTo>
                  <a:cubicBezTo>
                    <a:pt x="165" y="164"/>
                    <a:pt x="165" y="164"/>
                    <a:pt x="165" y="164"/>
                  </a:cubicBezTo>
                  <a:cubicBezTo>
                    <a:pt x="168" y="158"/>
                    <a:pt x="170" y="151"/>
                    <a:pt x="170" y="145"/>
                  </a:cubicBezTo>
                  <a:cubicBezTo>
                    <a:pt x="171" y="143"/>
                    <a:pt x="171" y="140"/>
                    <a:pt x="171" y="138"/>
                  </a:cubicBezTo>
                  <a:cubicBezTo>
                    <a:pt x="171" y="104"/>
                    <a:pt x="143" y="77"/>
                    <a:pt x="109" y="77"/>
                  </a:cubicBezTo>
                  <a:cubicBezTo>
                    <a:pt x="75" y="77"/>
                    <a:pt x="47" y="104"/>
                    <a:pt x="47" y="138"/>
                  </a:cubicBezTo>
                  <a:cubicBezTo>
                    <a:pt x="47" y="140"/>
                    <a:pt x="47" y="143"/>
                    <a:pt x="47" y="145"/>
                  </a:cubicBezTo>
                  <a:cubicBezTo>
                    <a:pt x="48" y="151"/>
                    <a:pt x="50" y="158"/>
                    <a:pt x="52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64"/>
                    <a:pt x="8" y="159"/>
                    <a:pt x="8" y="152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208" y="64"/>
                    <a:pt x="208" y="64"/>
                    <a:pt x="208" y="64"/>
                  </a:cubicBezTo>
                  <a:lnTo>
                    <a:pt x="208" y="152"/>
                  </a:lnTo>
                  <a:close/>
                  <a:moveTo>
                    <a:pt x="208" y="56"/>
                  </a:move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49"/>
                    <a:pt x="13" y="44"/>
                    <a:pt x="20" y="44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13"/>
                    <a:pt x="81" y="8"/>
                    <a:pt x="88" y="8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39" y="8"/>
                    <a:pt x="144" y="13"/>
                    <a:pt x="144" y="20"/>
                  </a:cubicBezTo>
                  <a:cubicBezTo>
                    <a:pt x="144" y="44"/>
                    <a:pt x="144" y="44"/>
                    <a:pt x="144" y="44"/>
                  </a:cubicBezTo>
                  <a:cubicBezTo>
                    <a:pt x="196" y="44"/>
                    <a:pt x="196" y="44"/>
                    <a:pt x="196" y="44"/>
                  </a:cubicBezTo>
                  <a:cubicBezTo>
                    <a:pt x="203" y="44"/>
                    <a:pt x="208" y="49"/>
                    <a:pt x="208" y="56"/>
                  </a:cubicBezTo>
                  <a:close/>
                  <a:moveTo>
                    <a:pt x="109" y="98"/>
                  </a:moveTo>
                  <a:cubicBezTo>
                    <a:pt x="86" y="98"/>
                    <a:pt x="68" y="116"/>
                    <a:pt x="68" y="139"/>
                  </a:cubicBezTo>
                  <a:cubicBezTo>
                    <a:pt x="68" y="162"/>
                    <a:pt x="86" y="181"/>
                    <a:pt x="109" y="181"/>
                  </a:cubicBezTo>
                  <a:cubicBezTo>
                    <a:pt x="132" y="181"/>
                    <a:pt x="151" y="162"/>
                    <a:pt x="151" y="139"/>
                  </a:cubicBezTo>
                  <a:cubicBezTo>
                    <a:pt x="151" y="116"/>
                    <a:pt x="132" y="98"/>
                    <a:pt x="109" y="98"/>
                  </a:cubicBezTo>
                  <a:close/>
                  <a:moveTo>
                    <a:pt x="109" y="173"/>
                  </a:moveTo>
                  <a:cubicBezTo>
                    <a:pt x="91" y="173"/>
                    <a:pt x="76" y="158"/>
                    <a:pt x="76" y="139"/>
                  </a:cubicBezTo>
                  <a:cubicBezTo>
                    <a:pt x="76" y="121"/>
                    <a:pt x="91" y="106"/>
                    <a:pt x="109" y="106"/>
                  </a:cubicBezTo>
                  <a:cubicBezTo>
                    <a:pt x="128" y="106"/>
                    <a:pt x="143" y="121"/>
                    <a:pt x="143" y="139"/>
                  </a:cubicBezTo>
                  <a:cubicBezTo>
                    <a:pt x="143" y="158"/>
                    <a:pt x="128" y="173"/>
                    <a:pt x="109" y="173"/>
                  </a:cubicBezTo>
                  <a:close/>
                  <a:moveTo>
                    <a:pt x="176" y="88"/>
                  </a:moveTo>
                  <a:cubicBezTo>
                    <a:pt x="192" y="88"/>
                    <a:pt x="192" y="88"/>
                    <a:pt x="192" y="88"/>
                  </a:cubicBezTo>
                  <a:cubicBezTo>
                    <a:pt x="194" y="88"/>
                    <a:pt x="196" y="87"/>
                    <a:pt x="196" y="84"/>
                  </a:cubicBezTo>
                  <a:cubicBezTo>
                    <a:pt x="196" y="82"/>
                    <a:pt x="194" y="80"/>
                    <a:pt x="192" y="80"/>
                  </a:cubicBezTo>
                  <a:cubicBezTo>
                    <a:pt x="176" y="80"/>
                    <a:pt x="176" y="80"/>
                    <a:pt x="176" y="80"/>
                  </a:cubicBezTo>
                  <a:cubicBezTo>
                    <a:pt x="174" y="80"/>
                    <a:pt x="172" y="82"/>
                    <a:pt x="172" y="84"/>
                  </a:cubicBezTo>
                  <a:cubicBezTo>
                    <a:pt x="172" y="87"/>
                    <a:pt x="174" y="88"/>
                    <a:pt x="176" y="88"/>
                  </a:cubicBezTo>
                  <a:close/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586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tatic-communitytable.parade.com/wp-content/uploads/2013/12/hand-holding-plant-ftr.jpg">
            <a:extLst>
              <a:ext uri="{FF2B5EF4-FFF2-40B4-BE49-F238E27FC236}">
                <a16:creationId xmlns:a16="http://schemas.microsoft.com/office/drawing/2014/main" id="{F91E37AE-0776-4612-B34B-72C4B1888689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65689A-858E-44EC-A9FF-5A69012517F3}"/>
              </a:ext>
            </a:extLst>
          </p:cNvPr>
          <p:cNvGrpSpPr/>
          <p:nvPr/>
        </p:nvGrpSpPr>
        <p:grpSpPr>
          <a:xfrm>
            <a:off x="0" y="4300537"/>
            <a:ext cx="9144000" cy="842963"/>
            <a:chOff x="0" y="5238749"/>
            <a:chExt cx="12192000" cy="1619251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E364C8BE-0E17-4658-B628-D1750D3E8E50}"/>
                </a:ext>
              </a:extLst>
            </p:cNvPr>
            <p:cNvSpPr/>
            <p:nvPr/>
          </p:nvSpPr>
          <p:spPr>
            <a:xfrm flipH="1" flipV="1">
              <a:off x="0" y="5238750"/>
              <a:ext cx="12192000" cy="161925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0 w 12192000"/>
                <a:gd name="connsiteY2" fmla="*/ 685800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12AE5761-0FF2-435F-BB1F-D292288D244C}"/>
                </a:ext>
              </a:extLst>
            </p:cNvPr>
            <p:cNvSpPr/>
            <p:nvPr/>
          </p:nvSpPr>
          <p:spPr>
            <a:xfrm flipV="1">
              <a:off x="0" y="5238749"/>
              <a:ext cx="12192000" cy="161925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  <a:gd name="connsiteX4" fmla="*/ 0 w 12192000"/>
                <a:gd name="connsiteY4" fmla="*/ 0 h 6858000"/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0 w 12192000"/>
                <a:gd name="connsiteY2" fmla="*/ 685800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4259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D6FB37-1351-481A-B05B-DCF845356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4"/>
          <a:stretch/>
        </p:blipFill>
        <p:spPr>
          <a:xfrm>
            <a:off x="0" y="-10799"/>
            <a:ext cx="9053983" cy="5154299"/>
          </a:xfrm>
          <a:prstGeom prst="rect">
            <a:avLst/>
          </a:prstGeom>
        </p:spPr>
      </p:pic>
      <p:sp>
        <p:nvSpPr>
          <p:cNvPr id="53" name="Rectangle 8">
            <a:extLst>
              <a:ext uri="{FF2B5EF4-FFF2-40B4-BE49-F238E27FC236}">
                <a16:creationId xmlns:a16="http://schemas.microsoft.com/office/drawing/2014/main" id="{54C32C92-2B7B-4031-A4A3-B6FDC7C37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879" y="0"/>
            <a:ext cx="9168879" cy="5404569"/>
          </a:xfrm>
          <a:prstGeom prst="rect">
            <a:avLst/>
          </a:prstGeom>
          <a:gradFill flip="none" rotWithShape="1">
            <a:gsLst>
              <a:gs pos="4000">
                <a:schemeClr val="accent1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90017" y="2138881"/>
            <a:ext cx="284971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>
                <a:solidFill>
                  <a:srgbClr val="FFFFFF"/>
                </a:solidFill>
                <a:latin typeface="Trebuchet MS" panose="020B0603020202020204" pitchFamily="34" charset="0"/>
                <a:ea typeface="MS PGothic" charset="0"/>
                <a:cs typeface="Arial"/>
              </a:rPr>
              <a:t>Culture Cycles</a:t>
            </a:r>
            <a:endParaRPr lang="en-US" sz="2700" b="1">
              <a:solidFill>
                <a:srgbClr val="FFFFFF"/>
              </a:solidFill>
              <a:latin typeface="Trebuchet MS" panose="020B0603020202020204" pitchFamily="34" charset="0"/>
              <a:cs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949587" y="533404"/>
            <a:ext cx="5829300" cy="3695700"/>
          </a:xfrm>
          <a:prstGeom prst="roundRect">
            <a:avLst>
              <a:gd name="adj" fmla="val 2152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>
              <a:solidFill>
                <a:srgbClr val="FFFFFF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3232163" y="2209800"/>
            <a:ext cx="4768848" cy="1562115"/>
          </a:xfrm>
          <a:prstGeom prst="roundRect">
            <a:avLst>
              <a:gd name="adj" fmla="val 215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>
              <a:solidFill>
                <a:srgbClr val="FFFFFF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536055" y="990178"/>
            <a:ext cx="4276876" cy="2782151"/>
            <a:chOff x="5425926" y="1320238"/>
            <a:chExt cx="5702501" cy="3709534"/>
          </a:xfrm>
        </p:grpSpPr>
        <p:grpSp>
          <p:nvGrpSpPr>
            <p:cNvPr id="66" name="Group 65"/>
            <p:cNvGrpSpPr/>
            <p:nvPr/>
          </p:nvGrpSpPr>
          <p:grpSpPr>
            <a:xfrm>
              <a:off x="5425926" y="1320238"/>
              <a:ext cx="5682342" cy="3709534"/>
              <a:chOff x="5425926" y="1320238"/>
              <a:chExt cx="5682342" cy="3709534"/>
            </a:xfrm>
          </p:grpSpPr>
          <p:sp>
            <p:nvSpPr>
              <p:cNvPr id="5" name="Rectangle 8">
                <a:extLst>
                  <a:ext uri="{FF2B5EF4-FFF2-40B4-BE49-F238E27FC236}">
                    <a16:creationId xmlns:a16="http://schemas.microsoft.com/office/drawing/2014/main" id="{54C32C92-2B7B-4031-A4A3-B6FDC7C37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25926" y="1320238"/>
                <a:ext cx="1146336" cy="370953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>
                <a:softEdge rad="12700"/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latin typeface="Verdana" pitchFamily="34" charset="0"/>
                </a:endParaRPr>
              </a:p>
            </p:txBody>
          </p:sp>
          <p:sp>
            <p:nvSpPr>
              <p:cNvPr id="7" name="Rectangle 8">
                <a:extLst>
                  <a:ext uri="{FF2B5EF4-FFF2-40B4-BE49-F238E27FC236}">
                    <a16:creationId xmlns:a16="http://schemas.microsoft.com/office/drawing/2014/main" id="{54C32C92-2B7B-4031-A4A3-B6FDC7C37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9927" y="1320238"/>
                <a:ext cx="1146336" cy="3709534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>
                <a:softEdge rad="12700"/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latin typeface="Verdana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4C32C92-2B7B-4031-A4A3-B6FDC7C37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3929" y="1320238"/>
                <a:ext cx="1146336" cy="3709534"/>
              </a:xfrm>
              <a:prstGeom prst="rect">
                <a:avLst/>
              </a:prstGeom>
              <a:solidFill>
                <a:schemeClr val="accent3"/>
              </a:solidFill>
              <a:ln w="9525">
                <a:noFill/>
                <a:miter lim="800000"/>
                <a:headEnd/>
                <a:tailEnd/>
              </a:ln>
              <a:effectLst>
                <a:softEdge rad="12700"/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latin typeface="Verdana" pitchFamily="34" charset="0"/>
                </a:endParaRPr>
              </a:p>
            </p:txBody>
          </p:sp>
          <p:sp>
            <p:nvSpPr>
              <p:cNvPr id="13" name="Rectangle 8">
                <a:extLst>
                  <a:ext uri="{FF2B5EF4-FFF2-40B4-BE49-F238E27FC236}">
                    <a16:creationId xmlns:a16="http://schemas.microsoft.com/office/drawing/2014/main" id="{54C32C92-2B7B-4031-A4A3-B6FDC7C37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1932" y="1320238"/>
                <a:ext cx="1146336" cy="3709534"/>
              </a:xfrm>
              <a:prstGeom prst="rect">
                <a:avLst/>
              </a:prstGeom>
              <a:solidFill>
                <a:schemeClr val="accent4"/>
              </a:solidFill>
              <a:ln w="9525">
                <a:noFill/>
                <a:miter lim="800000"/>
                <a:headEnd/>
                <a:tailEnd/>
              </a:ln>
              <a:effectLst>
                <a:softEdge rad="12700"/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latin typeface="Verdana" pitchFamily="34" charset="0"/>
                </a:endParaRPr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54C32C92-2B7B-4031-A4A3-B6FDC7C37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27930" y="1320238"/>
                <a:ext cx="1146336" cy="3709534"/>
              </a:xfrm>
              <a:prstGeom prst="rect">
                <a:avLst/>
              </a:prstGeom>
              <a:solidFill>
                <a:schemeClr val="accent5"/>
              </a:solidFill>
              <a:ln w="9525">
                <a:noFill/>
                <a:miter lim="800000"/>
                <a:headEnd/>
                <a:tailEnd/>
              </a:ln>
              <a:effectLst>
                <a:softEdge rad="12700"/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350">
                  <a:latin typeface="Verdana" pitchFamily="34" charset="0"/>
                </a:endParaRPr>
              </a:p>
            </p:txBody>
          </p:sp>
        </p:grpSp>
        <p:sp>
          <p:nvSpPr>
            <p:cNvPr id="21" name="Freeform 20"/>
            <p:cNvSpPr/>
            <p:nvPr/>
          </p:nvSpPr>
          <p:spPr>
            <a:xfrm>
              <a:off x="5723468" y="1950724"/>
              <a:ext cx="5384800" cy="2887273"/>
            </a:xfrm>
            <a:custGeom>
              <a:avLst/>
              <a:gdLst>
                <a:gd name="connsiteX0" fmla="*/ 0 w 5283200"/>
                <a:gd name="connsiteY0" fmla="*/ 2702561 h 2887273"/>
                <a:gd name="connsiteX1" fmla="*/ 995680 w 5283200"/>
                <a:gd name="connsiteY1" fmla="*/ 2448561 h 2887273"/>
                <a:gd name="connsiteX2" fmla="*/ 3098800 w 5283200"/>
                <a:gd name="connsiteY2" fmla="*/ 1 h 2887273"/>
                <a:gd name="connsiteX3" fmla="*/ 4490720 w 5283200"/>
                <a:gd name="connsiteY3" fmla="*/ 2458721 h 2887273"/>
                <a:gd name="connsiteX4" fmla="*/ 5283200 w 5283200"/>
                <a:gd name="connsiteY4" fmla="*/ 2885441 h 288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3200" h="2887273">
                  <a:moveTo>
                    <a:pt x="0" y="2702561"/>
                  </a:moveTo>
                  <a:cubicBezTo>
                    <a:pt x="239606" y="2800774"/>
                    <a:pt x="479213" y="2898988"/>
                    <a:pt x="995680" y="2448561"/>
                  </a:cubicBezTo>
                  <a:cubicBezTo>
                    <a:pt x="1512147" y="1998134"/>
                    <a:pt x="2516293" y="-1692"/>
                    <a:pt x="3098800" y="1"/>
                  </a:cubicBezTo>
                  <a:cubicBezTo>
                    <a:pt x="3681307" y="1694"/>
                    <a:pt x="4126653" y="1977814"/>
                    <a:pt x="4490720" y="2458721"/>
                  </a:cubicBezTo>
                  <a:cubicBezTo>
                    <a:pt x="4854787" y="2939628"/>
                    <a:pt x="5283200" y="2885441"/>
                    <a:pt x="5283200" y="2885441"/>
                  </a:cubicBezTo>
                </a:path>
              </a:pathLst>
            </a:custGeom>
            <a:ln w="44450" cap="rnd" cmpd="sng">
              <a:solidFill>
                <a:schemeClr val="bg1"/>
              </a:solidFill>
            </a:ln>
            <a:effectLst>
              <a:outerShdw blurRad="190500" dist="50800" dir="5400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427143" y="1392611"/>
              <a:ext cx="114390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" b="1">
                  <a:solidFill>
                    <a:schemeClr val="bg1"/>
                  </a:solidFill>
                  <a:cs typeface="Arial Narrow"/>
                </a:rPr>
                <a:t>Startup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562215" y="1392611"/>
              <a:ext cx="1141767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" b="1">
                  <a:solidFill>
                    <a:schemeClr val="bg1"/>
                  </a:solidFill>
                  <a:cs typeface="Arial Narrow"/>
                </a:rPr>
                <a:t>Growth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644919" y="1392611"/>
              <a:ext cx="124435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" b="1">
                  <a:solidFill>
                    <a:schemeClr val="bg1"/>
                  </a:solidFill>
                  <a:cs typeface="Arial Narrow"/>
                </a:rPr>
                <a:t>Maturity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28536" y="1392611"/>
              <a:ext cx="9451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" b="1">
                  <a:solidFill>
                    <a:schemeClr val="bg1"/>
                  </a:solidFill>
                  <a:cs typeface="Arial Narrow"/>
                </a:rPr>
                <a:t>Learn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941776" y="1392611"/>
              <a:ext cx="118665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500" b="1">
                  <a:solidFill>
                    <a:schemeClr val="bg1"/>
                  </a:solidFill>
                  <a:cs typeface="Arial Narrow"/>
                </a:rPr>
                <a:t>Change</a:t>
              </a:r>
            </a:p>
          </p:txBody>
        </p:sp>
        <p:sp>
          <p:nvSpPr>
            <p:cNvPr id="24" name="Freeform 23"/>
            <p:cNvSpPr/>
            <p:nvPr/>
          </p:nvSpPr>
          <p:spPr>
            <a:xfrm>
              <a:off x="9262535" y="2011685"/>
              <a:ext cx="1825413" cy="865892"/>
            </a:xfrm>
            <a:custGeom>
              <a:avLst/>
              <a:gdLst>
                <a:gd name="connsiteX0" fmla="*/ 0 w 1828800"/>
                <a:gd name="connsiteY0" fmla="*/ 203200 h 865892"/>
                <a:gd name="connsiteX1" fmla="*/ 1016000 w 1828800"/>
                <a:gd name="connsiteY1" fmla="*/ 863600 h 865892"/>
                <a:gd name="connsiteX2" fmla="*/ 1828800 w 1828800"/>
                <a:gd name="connsiteY2" fmla="*/ 0 h 86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0" h="865892">
                  <a:moveTo>
                    <a:pt x="0" y="203200"/>
                  </a:moveTo>
                  <a:cubicBezTo>
                    <a:pt x="355600" y="550333"/>
                    <a:pt x="711200" y="897467"/>
                    <a:pt x="1016000" y="863600"/>
                  </a:cubicBezTo>
                  <a:cubicBezTo>
                    <a:pt x="1320800" y="829733"/>
                    <a:pt x="1828800" y="0"/>
                    <a:pt x="1828800" y="0"/>
                  </a:cubicBezTo>
                </a:path>
              </a:pathLst>
            </a:custGeom>
            <a:ln w="44450" cap="rnd" cmpd="sng">
              <a:solidFill>
                <a:srgbClr val="FFFFFF"/>
              </a:solidFill>
            </a:ln>
            <a:effectLst>
              <a:outerShdw blurRad="190500" dist="635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00386" y="2587246"/>
            <a:ext cx="1104900" cy="1021106"/>
            <a:chOff x="4859866" y="3856574"/>
            <a:chExt cx="1134935" cy="865660"/>
          </a:xfrm>
        </p:grpSpPr>
        <p:grpSp>
          <p:nvGrpSpPr>
            <p:cNvPr id="29" name="Group 28"/>
            <p:cNvGrpSpPr/>
            <p:nvPr/>
          </p:nvGrpSpPr>
          <p:grpSpPr>
            <a:xfrm>
              <a:off x="4859866" y="3856574"/>
              <a:ext cx="1134935" cy="831464"/>
              <a:chOff x="5088467" y="3884070"/>
              <a:chExt cx="1049866" cy="769141"/>
            </a:xfrm>
            <a:effectLst>
              <a:outerShdw blurRad="317500" dist="63500" dir="5400000" algn="ctr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grpSpPr>
          <p:sp>
            <p:nvSpPr>
              <p:cNvPr id="26" name="Rounded Rectangle 25"/>
              <p:cNvSpPr/>
              <p:nvPr/>
            </p:nvSpPr>
            <p:spPr>
              <a:xfrm>
                <a:off x="5088467" y="3884070"/>
                <a:ext cx="1049866" cy="634818"/>
              </a:xfrm>
              <a:prstGeom prst="roundRect">
                <a:avLst>
                  <a:gd name="adj" fmla="val 21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50">
                  <a:solidFill>
                    <a:srgbClr val="FFFFFF"/>
                  </a:solidFill>
                  <a:latin typeface="linea-basic-10" charset="0"/>
                  <a:ea typeface="linea-basic-10" charset="0"/>
                  <a:cs typeface="linea-basic-10" charset="0"/>
                </a:endParaRP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 rot="1257447" flipV="1">
                <a:off x="5881100" y="4390888"/>
                <a:ext cx="234368" cy="262323"/>
              </a:xfrm>
              <a:prstGeom prst="triangle">
                <a:avLst>
                  <a:gd name="adj" fmla="val 29688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50">
                  <a:solidFill>
                    <a:srgbClr val="FFFFFF"/>
                  </a:solidFill>
                  <a:latin typeface="linea-basic-10" charset="0"/>
                  <a:ea typeface="linea-basic-10" charset="0"/>
                  <a:cs typeface="linea-basic-10" charset="0"/>
                </a:endParaRPr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4899862" y="3867299"/>
              <a:ext cx="1056440" cy="8549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450"/>
                </a:spcAft>
                <a:defRPr/>
              </a:pPr>
              <a:r>
                <a:rPr lang="en-US" altLang="id-ID" sz="1050" b="1">
                  <a:solidFill>
                    <a:schemeClr val="accent1"/>
                  </a:solidFill>
                  <a:cs typeface="Arial Narrow"/>
                </a:rPr>
                <a:t>Startup Culture</a:t>
              </a:r>
            </a:p>
            <a:p>
              <a:pPr algn="ctr">
                <a:spcAft>
                  <a:spcPts val="450"/>
                </a:spcAft>
                <a:defRPr/>
              </a:pPr>
              <a:r>
                <a:rPr lang="en-US" altLang="id-ID" sz="1050">
                  <a:solidFill>
                    <a:schemeClr val="tx1">
                      <a:lumMod val="50000"/>
                      <a:lumOff val="50000"/>
                    </a:schemeClr>
                  </a:solidFill>
                  <a:cs typeface="Arial Narrow"/>
                </a:rPr>
                <a:t>Risk-Taking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524760" y="942977"/>
            <a:ext cx="1162051" cy="902790"/>
            <a:chOff x="10833099" y="1231902"/>
            <a:chExt cx="1134935" cy="889900"/>
          </a:xfrm>
        </p:grpSpPr>
        <p:grpSp>
          <p:nvGrpSpPr>
            <p:cNvPr id="31" name="Group 30"/>
            <p:cNvGrpSpPr/>
            <p:nvPr/>
          </p:nvGrpSpPr>
          <p:grpSpPr>
            <a:xfrm flipH="1">
              <a:off x="10833099" y="1231902"/>
              <a:ext cx="1134935" cy="818764"/>
              <a:chOff x="5088467" y="3884070"/>
              <a:chExt cx="1049866" cy="757393"/>
            </a:xfrm>
            <a:effectLst>
              <a:outerShdw blurRad="317500" dist="63500" dir="5400000" algn="ctr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grpSpPr>
          <p:sp>
            <p:nvSpPr>
              <p:cNvPr id="32" name="Rounded Rectangle 31"/>
              <p:cNvSpPr/>
              <p:nvPr/>
            </p:nvSpPr>
            <p:spPr>
              <a:xfrm>
                <a:off x="5088467" y="3884070"/>
                <a:ext cx="1049866" cy="634818"/>
              </a:xfrm>
              <a:prstGeom prst="roundRect">
                <a:avLst>
                  <a:gd name="adj" fmla="val 21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50">
                  <a:solidFill>
                    <a:srgbClr val="FFFFFF"/>
                  </a:solidFill>
                  <a:latin typeface="linea-basic-10" charset="0"/>
                  <a:ea typeface="linea-basic-10" charset="0"/>
                  <a:cs typeface="linea-basic-10" charset="0"/>
                </a:endParaRPr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 rot="1257447" flipV="1">
                <a:off x="5863001" y="4379140"/>
                <a:ext cx="234368" cy="262323"/>
              </a:xfrm>
              <a:prstGeom prst="triangle">
                <a:avLst>
                  <a:gd name="adj" fmla="val 29688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50">
                  <a:solidFill>
                    <a:srgbClr val="FFFFFF"/>
                  </a:solidFill>
                  <a:latin typeface="linea-basic-10" charset="0"/>
                  <a:ea typeface="linea-basic-10" charset="0"/>
                  <a:cs typeface="linea-basic-10" charset="0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10873095" y="1266867"/>
              <a:ext cx="1056440" cy="8549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450"/>
                </a:spcAft>
                <a:defRPr/>
              </a:pPr>
              <a:r>
                <a:rPr lang="en-US" altLang="id-ID" sz="1050" b="1">
                  <a:solidFill>
                    <a:schemeClr val="accent5"/>
                  </a:solidFill>
                  <a:cs typeface="Arial Narrow"/>
                </a:rPr>
                <a:t>Change Culture</a:t>
              </a:r>
            </a:p>
            <a:p>
              <a:pPr algn="ctr">
                <a:spcAft>
                  <a:spcPts val="450"/>
                </a:spcAft>
                <a:defRPr/>
              </a:pPr>
              <a:r>
                <a:rPr lang="en-US" altLang="id-ID" sz="1050">
                  <a:solidFill>
                    <a:srgbClr val="7F7F7F"/>
                  </a:solidFill>
                  <a:cs typeface="Arial Narrow"/>
                </a:rPr>
                <a:t>Risk-Taking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95735" y="1666147"/>
            <a:ext cx="1140629" cy="1452725"/>
            <a:chOff x="6219816" y="2678311"/>
            <a:chExt cx="1196545" cy="1469156"/>
          </a:xfrm>
        </p:grpSpPr>
        <p:grpSp>
          <p:nvGrpSpPr>
            <p:cNvPr id="38" name="Group 37"/>
            <p:cNvGrpSpPr/>
            <p:nvPr/>
          </p:nvGrpSpPr>
          <p:grpSpPr>
            <a:xfrm>
              <a:off x="6281426" y="2678311"/>
              <a:ext cx="1134935" cy="1375388"/>
              <a:chOff x="5134682" y="3392487"/>
              <a:chExt cx="1049866" cy="1272293"/>
            </a:xfrm>
            <a:effectLst>
              <a:outerShdw blurRad="317500" dist="63500" dir="5400000" algn="ctr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grpSpPr>
          <p:sp>
            <p:nvSpPr>
              <p:cNvPr id="39" name="Rounded Rectangle 38"/>
              <p:cNvSpPr/>
              <p:nvPr/>
            </p:nvSpPr>
            <p:spPr>
              <a:xfrm>
                <a:off x="5134682" y="3392487"/>
                <a:ext cx="1049866" cy="1091428"/>
              </a:xfrm>
              <a:prstGeom prst="roundRect">
                <a:avLst>
                  <a:gd name="adj" fmla="val 21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50">
                  <a:solidFill>
                    <a:srgbClr val="FFFFFF"/>
                  </a:solidFill>
                  <a:latin typeface="linea-basic-10" charset="0"/>
                  <a:ea typeface="linea-basic-10" charset="0"/>
                  <a:cs typeface="linea-basic-10" charset="0"/>
                </a:endParaRPr>
              </a:p>
            </p:txBody>
          </p:sp>
          <p:sp>
            <p:nvSpPr>
              <p:cNvPr id="40" name="Isosceles Triangle 39"/>
              <p:cNvSpPr/>
              <p:nvPr/>
            </p:nvSpPr>
            <p:spPr>
              <a:xfrm rot="840669" flipV="1">
                <a:off x="5863000" y="4402457"/>
                <a:ext cx="234368" cy="262323"/>
              </a:xfrm>
              <a:prstGeom prst="triangle">
                <a:avLst>
                  <a:gd name="adj" fmla="val 29688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50">
                  <a:solidFill>
                    <a:srgbClr val="FFFFFF"/>
                  </a:solidFill>
                  <a:latin typeface="linea-basic-10" charset="0"/>
                  <a:ea typeface="linea-basic-10" charset="0"/>
                  <a:cs typeface="linea-basic-10" charset="0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6219816" y="2701798"/>
              <a:ext cx="1159732" cy="1445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450"/>
                </a:spcAft>
                <a:defRPr/>
              </a:pPr>
              <a:r>
                <a:rPr lang="en-US" altLang="id-ID" sz="1050" b="1" dirty="0">
                  <a:solidFill>
                    <a:schemeClr val="accent2"/>
                  </a:solidFill>
                  <a:cs typeface="Arial Narrow"/>
                </a:rPr>
                <a:t>Growth Culture</a:t>
              </a:r>
            </a:p>
            <a:p>
              <a:pPr algn="ctr">
                <a:spcAft>
                  <a:spcPts val="450"/>
                </a:spcAft>
                <a:defRPr/>
              </a:pPr>
              <a:r>
                <a:rPr lang="en-US" altLang="id-ID" sz="1050" dirty="0">
                  <a:solidFill>
                    <a:srgbClr val="7F7F7F"/>
                  </a:solidFill>
                  <a:cs typeface="Arial Narrow"/>
                </a:rPr>
                <a:t>Building</a:t>
              </a:r>
            </a:p>
            <a:p>
              <a:pPr algn="ctr">
                <a:spcAft>
                  <a:spcPts val="450"/>
                </a:spcAft>
                <a:defRPr/>
              </a:pPr>
              <a:r>
                <a:rPr lang="en-US" altLang="id-ID" sz="1050" dirty="0">
                  <a:solidFill>
                    <a:srgbClr val="7F7F7F"/>
                  </a:solidFill>
                  <a:cs typeface="Arial Narrow"/>
                </a:rPr>
                <a:t>Recruiting</a:t>
              </a:r>
            </a:p>
            <a:p>
              <a:pPr algn="ctr">
                <a:spcAft>
                  <a:spcPts val="450"/>
                </a:spcAft>
                <a:defRPr/>
              </a:pPr>
              <a:r>
                <a:rPr lang="en-US" altLang="id-ID" sz="1050" dirty="0">
                  <a:solidFill>
                    <a:srgbClr val="7F7F7F"/>
                  </a:solidFill>
                  <a:cs typeface="Arial Narrow"/>
                </a:rPr>
                <a:t>Managing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53037" y="1839671"/>
            <a:ext cx="1304924" cy="1907593"/>
            <a:chOff x="7681638" y="2929899"/>
            <a:chExt cx="1370746" cy="1757516"/>
          </a:xfrm>
        </p:grpSpPr>
        <p:grpSp>
          <p:nvGrpSpPr>
            <p:cNvPr id="42" name="Group 41"/>
            <p:cNvGrpSpPr/>
            <p:nvPr/>
          </p:nvGrpSpPr>
          <p:grpSpPr>
            <a:xfrm flipH="1" flipV="1">
              <a:off x="7692103" y="2929899"/>
              <a:ext cx="1360281" cy="1353472"/>
              <a:chOff x="4973869" y="3078118"/>
              <a:chExt cx="1258321" cy="1252022"/>
            </a:xfrm>
            <a:effectLst>
              <a:outerShdw blurRad="317500" dist="63500" dir="5400000" algn="ctr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grpSpPr>
          <p:sp>
            <p:nvSpPr>
              <p:cNvPr id="43" name="Rounded Rectangle 42"/>
              <p:cNvSpPr/>
              <p:nvPr/>
            </p:nvSpPr>
            <p:spPr>
              <a:xfrm>
                <a:off x="4973869" y="3078118"/>
                <a:ext cx="1258321" cy="1091428"/>
              </a:xfrm>
              <a:prstGeom prst="roundRect">
                <a:avLst>
                  <a:gd name="adj" fmla="val 21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50">
                  <a:solidFill>
                    <a:srgbClr val="FFFFFF"/>
                  </a:solidFill>
                  <a:latin typeface="linea-basic-10" charset="0"/>
                  <a:ea typeface="linea-basic-10" charset="0"/>
                  <a:cs typeface="linea-basic-10" charset="0"/>
                </a:endParaRPr>
              </a:p>
            </p:txBody>
          </p:sp>
          <p:sp>
            <p:nvSpPr>
              <p:cNvPr id="44" name="Isosceles Triangle 43"/>
              <p:cNvSpPr/>
              <p:nvPr/>
            </p:nvSpPr>
            <p:spPr>
              <a:xfrm rot="1257447" flipV="1">
                <a:off x="5825908" y="4067817"/>
                <a:ext cx="234368" cy="262323"/>
              </a:xfrm>
              <a:prstGeom prst="triangle">
                <a:avLst>
                  <a:gd name="adj" fmla="val 29688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50">
                  <a:solidFill>
                    <a:srgbClr val="FFFFFF"/>
                  </a:solidFill>
                  <a:latin typeface="linea-basic-10" charset="0"/>
                  <a:ea typeface="linea-basic-10" charset="0"/>
                  <a:cs typeface="linea-basic-10" charset="0"/>
                </a:endParaRPr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7681638" y="3135413"/>
              <a:ext cx="1318430" cy="1552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en-US" sz="1050" b="1" dirty="0">
                  <a:solidFill>
                    <a:schemeClr val="accent3"/>
                  </a:solidFill>
                  <a:cs typeface="Arial Narrow"/>
                </a:rPr>
                <a:t>Innovation Culture</a:t>
              </a:r>
            </a:p>
            <a:p>
              <a:pPr algn="ctr"/>
              <a:r>
                <a:rPr lang="en-US" sz="1050" dirty="0">
                  <a:solidFill>
                    <a:srgbClr val="7F7F7F"/>
                  </a:solidFill>
                  <a:cs typeface="Arial Narrow"/>
                </a:rPr>
                <a:t>Heated Competition </a:t>
              </a:r>
            </a:p>
            <a:p>
              <a:pPr algn="ctr"/>
              <a:r>
                <a:rPr lang="en-US" sz="1050" dirty="0">
                  <a:solidFill>
                    <a:srgbClr val="7F7F7F"/>
                  </a:solidFill>
                  <a:cs typeface="Arial Narrow"/>
                </a:rPr>
                <a:t>New products?  </a:t>
              </a:r>
              <a:br>
                <a:rPr lang="en-US" sz="1050" dirty="0">
                  <a:solidFill>
                    <a:srgbClr val="7F7F7F"/>
                  </a:solidFill>
                  <a:cs typeface="Arial Narrow"/>
                </a:rPr>
              </a:br>
              <a:r>
                <a:rPr lang="en-US" sz="1050" dirty="0">
                  <a:solidFill>
                    <a:srgbClr val="7F7F7F"/>
                  </a:solidFill>
                  <a:cs typeface="Arial Narrow"/>
                </a:rPr>
                <a:t>New strategy? </a:t>
              </a:r>
              <a:br>
                <a:rPr lang="en-US" sz="1050" dirty="0">
                  <a:solidFill>
                    <a:srgbClr val="7F7F7F"/>
                  </a:solidFill>
                  <a:cs typeface="Arial Narrow"/>
                </a:rPr>
              </a:br>
              <a:r>
                <a:rPr lang="en-US" sz="1050" dirty="0">
                  <a:solidFill>
                    <a:srgbClr val="7F7F7F"/>
                  </a:solidFill>
                  <a:cs typeface="Arial Narrow"/>
                </a:rPr>
                <a:t>What</a:t>
              </a:r>
              <a:r>
                <a:rPr lang="ja-JP" altLang="en-US" sz="1050">
                  <a:solidFill>
                    <a:srgbClr val="7F7F7F"/>
                  </a:solidFill>
                  <a:cs typeface="Arial Narrow"/>
                </a:rPr>
                <a:t>’</a:t>
              </a:r>
              <a:r>
                <a:rPr lang="en-US" altLang="ja-JP" sz="1050" dirty="0">
                  <a:solidFill>
                    <a:srgbClr val="7F7F7F"/>
                  </a:solidFill>
                  <a:cs typeface="Arial Narrow"/>
                </a:rPr>
                <a:t>s next?</a:t>
              </a:r>
              <a:endParaRPr lang="en-US" sz="1050" dirty="0">
                <a:solidFill>
                  <a:srgbClr val="7F7F7F"/>
                </a:solidFill>
                <a:cs typeface="Arial Narrow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504087" y="1756577"/>
            <a:ext cx="1513912" cy="1416561"/>
            <a:chOff x="9395093" y="2767424"/>
            <a:chExt cx="1601058" cy="1411672"/>
          </a:xfrm>
        </p:grpSpPr>
        <p:grpSp>
          <p:nvGrpSpPr>
            <p:cNvPr id="46" name="Group 45"/>
            <p:cNvGrpSpPr/>
            <p:nvPr/>
          </p:nvGrpSpPr>
          <p:grpSpPr>
            <a:xfrm flipH="1" flipV="1">
              <a:off x="9460500" y="2767424"/>
              <a:ext cx="1466130" cy="1411672"/>
              <a:chOff x="4571555" y="3174579"/>
              <a:chExt cx="1356231" cy="1305857"/>
            </a:xfrm>
            <a:effectLst>
              <a:outerShdw blurRad="317500" dist="63500" dir="5400000" algn="ctr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grpSpPr>
          <p:sp>
            <p:nvSpPr>
              <p:cNvPr id="47" name="Rounded Rectangle 46"/>
              <p:cNvSpPr/>
              <p:nvPr/>
            </p:nvSpPr>
            <p:spPr>
              <a:xfrm>
                <a:off x="4571555" y="3174579"/>
                <a:ext cx="1337224" cy="1091428"/>
              </a:xfrm>
              <a:prstGeom prst="roundRect">
                <a:avLst>
                  <a:gd name="adj" fmla="val 2152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50">
                  <a:solidFill>
                    <a:srgbClr val="FFFFFF"/>
                  </a:solidFill>
                  <a:latin typeface="linea-basic-10" charset="0"/>
                  <a:ea typeface="linea-basic-10" charset="0"/>
                  <a:cs typeface="linea-basic-10" charset="0"/>
                </a:endParaRPr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 rot="4752043" flipV="1">
                <a:off x="5693945" y="4246594"/>
                <a:ext cx="302224" cy="165459"/>
              </a:xfrm>
              <a:prstGeom prst="triangle">
                <a:avLst>
                  <a:gd name="adj" fmla="val 29688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50">
                  <a:solidFill>
                    <a:srgbClr val="FFFFFF"/>
                  </a:solidFill>
                  <a:latin typeface="linea-basic-10" charset="0"/>
                  <a:ea typeface="linea-basic-10" charset="0"/>
                  <a:cs typeface="linea-basic-10" charset="0"/>
                </a:endParaRPr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9395093" y="3155650"/>
              <a:ext cx="1601058" cy="8181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en-US" sz="1050" b="1" dirty="0">
                  <a:solidFill>
                    <a:schemeClr val="accent4"/>
                  </a:solidFill>
                  <a:cs typeface="Arial Narrow"/>
                </a:rPr>
                <a:t>Learning Culture </a:t>
              </a:r>
            </a:p>
            <a:p>
              <a:pPr algn="ctr"/>
              <a:r>
                <a:rPr lang="en-US" sz="1050" dirty="0">
                  <a:solidFill>
                    <a:srgbClr val="7F7F7F"/>
                  </a:solidFill>
                  <a:cs typeface="Arial Narrow"/>
                </a:rPr>
                <a:t> </a:t>
              </a:r>
              <a:r>
                <a:rPr lang="en-US" sz="1050" dirty="0">
                  <a:solidFill>
                    <a:srgbClr val="7F7F7F"/>
                  </a:solidFill>
                </a:rPr>
                <a:t>Don’t</a:t>
              </a:r>
              <a:r>
                <a:rPr lang="en-US" altLang="ja-JP" sz="1050" dirty="0">
                  <a:solidFill>
                    <a:srgbClr val="7F7F7F"/>
                  </a:solidFill>
                </a:rPr>
                <a:t> lose your edge!</a:t>
              </a:r>
            </a:p>
            <a:p>
              <a:pPr algn="ctr"/>
              <a:r>
                <a:rPr lang="en-US" sz="1050" dirty="0">
                  <a:solidFill>
                    <a:srgbClr val="7F7F7F"/>
                  </a:solidFill>
                </a:rPr>
                <a:t>Learn your way to the next level?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BE02588-83C3-4AAB-8DDE-D14885942AC7}"/>
              </a:ext>
            </a:extLst>
          </p:cNvPr>
          <p:cNvGrpSpPr/>
          <p:nvPr/>
        </p:nvGrpSpPr>
        <p:grpSpPr>
          <a:xfrm>
            <a:off x="235258" y="2747561"/>
            <a:ext cx="366701" cy="96252"/>
            <a:chOff x="961274" y="4079552"/>
            <a:chExt cx="488934" cy="128336"/>
          </a:xfrm>
          <a:solidFill>
            <a:schemeClr val="bg1"/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520505B-551B-4187-9420-8444833AFC9E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98A3755-50C0-4A53-BCF0-38F60B97BB9A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E71F8DC-7C01-429D-877F-520A16612232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28271883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32BB247-60B7-4816-8004-B22CD521C6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788" b="1178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6F4781-8958-4FB9-A3D6-43C5C372FD6B}"/>
              </a:ext>
            </a:extLst>
          </p:cNvPr>
          <p:cNvGrpSpPr/>
          <p:nvPr/>
        </p:nvGrpSpPr>
        <p:grpSpPr>
          <a:xfrm>
            <a:off x="3920598" y="2257425"/>
            <a:ext cx="1302805" cy="391658"/>
            <a:chOff x="3733800" y="3136592"/>
            <a:chExt cx="4588863" cy="5222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F6D0124-6081-43B6-B0A5-0F5E14951DD6}"/>
                </a:ext>
              </a:extLst>
            </p:cNvPr>
            <p:cNvSpPr/>
            <p:nvPr/>
          </p:nvSpPr>
          <p:spPr>
            <a:xfrm>
              <a:off x="3733800" y="3136592"/>
              <a:ext cx="4588863" cy="5222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F753A0-78F3-44DD-AB59-2A6677291126}"/>
                </a:ext>
              </a:extLst>
            </p:cNvPr>
            <p:cNvSpPr/>
            <p:nvPr/>
          </p:nvSpPr>
          <p:spPr>
            <a:xfrm>
              <a:off x="4153858" y="3214184"/>
              <a:ext cx="3748746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371600" indent="-1371600" algn="ctr"/>
              <a:r>
                <a:rPr lang="en-US" sz="135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PEOPLE</a:t>
              </a:r>
              <a:endParaRPr lang="id-ID" sz="135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89D7E8B-34B5-4A96-91C2-7D9012217EA6}"/>
              </a:ext>
            </a:extLst>
          </p:cNvPr>
          <p:cNvGrpSpPr/>
          <p:nvPr/>
        </p:nvGrpSpPr>
        <p:grpSpPr>
          <a:xfrm>
            <a:off x="3920598" y="3857625"/>
            <a:ext cx="1302805" cy="391658"/>
            <a:chOff x="3733800" y="3136592"/>
            <a:chExt cx="4588863" cy="52221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ED47B7F-9E52-416A-97AA-831B0756A126}"/>
                </a:ext>
              </a:extLst>
            </p:cNvPr>
            <p:cNvSpPr/>
            <p:nvPr/>
          </p:nvSpPr>
          <p:spPr>
            <a:xfrm>
              <a:off x="3733800" y="3136592"/>
              <a:ext cx="4588863" cy="5222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949E26-8ED4-4E9F-A40E-6B41A266A44E}"/>
                </a:ext>
              </a:extLst>
            </p:cNvPr>
            <p:cNvSpPr/>
            <p:nvPr/>
          </p:nvSpPr>
          <p:spPr>
            <a:xfrm>
              <a:off x="4153858" y="3214184"/>
              <a:ext cx="3748746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371600" indent="-1371600" algn="ctr"/>
              <a:r>
                <a:rPr lang="en-US" sz="135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CULTURE</a:t>
              </a:r>
              <a:endParaRPr lang="id-ID" sz="135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6">
            <a:extLst>
              <a:ext uri="{FF2B5EF4-FFF2-40B4-BE49-F238E27FC236}">
                <a16:creationId xmlns:a16="http://schemas.microsoft.com/office/drawing/2014/main" id="{A11C78E5-1DFF-4F35-8CDC-BABA41E0E45F}"/>
              </a:ext>
            </a:extLst>
          </p:cNvPr>
          <p:cNvSpPr/>
          <p:nvPr/>
        </p:nvSpPr>
        <p:spPr>
          <a:xfrm flipH="1" flipV="1">
            <a:off x="0" y="4300539"/>
            <a:ext cx="9144000" cy="8429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BDCCA66-744E-40A7-9285-862DB44C137D}"/>
              </a:ext>
            </a:extLst>
          </p:cNvPr>
          <p:cNvSpPr/>
          <p:nvPr/>
        </p:nvSpPr>
        <p:spPr>
          <a:xfrm flipV="1">
            <a:off x="0" y="4300538"/>
            <a:ext cx="9144000" cy="8429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8AAA2AE1-68BA-4F65-AEF5-442C3F32D680}"/>
              </a:ext>
            </a:extLst>
          </p:cNvPr>
          <p:cNvSpPr/>
          <p:nvPr/>
        </p:nvSpPr>
        <p:spPr>
          <a:xfrm flipH="1">
            <a:off x="0" y="0"/>
            <a:ext cx="9144000" cy="8429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BBA70DBD-61DA-44BE-A720-533EEF7BFCFB}"/>
              </a:ext>
            </a:extLst>
          </p:cNvPr>
          <p:cNvSpPr/>
          <p:nvPr/>
        </p:nvSpPr>
        <p:spPr>
          <a:xfrm>
            <a:off x="0" y="1"/>
            <a:ext cx="9144000" cy="842962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8251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7D4FCBE-CEAF-4D2E-90C7-42E02BB672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597" b="259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B187A7C-3485-4146-9E51-EB4FBF599F9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" name="Rectangle 1"/>
          <p:cNvSpPr/>
          <p:nvPr/>
        </p:nvSpPr>
        <p:spPr>
          <a:xfrm>
            <a:off x="3758004" y="2307827"/>
            <a:ext cx="1650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cs typeface="Arial"/>
              </a:rPr>
              <a:t>What Drives Servicetopia?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B6A43E4-A5A3-4CA1-80EA-F7A5AB8F6D02}"/>
              </a:ext>
            </a:extLst>
          </p:cNvPr>
          <p:cNvSpPr/>
          <p:nvPr/>
        </p:nvSpPr>
        <p:spPr>
          <a:xfrm>
            <a:off x="2265303" y="291986"/>
            <a:ext cx="4613394" cy="4613394"/>
          </a:xfrm>
          <a:custGeom>
            <a:avLst/>
            <a:gdLst>
              <a:gd name="connsiteX0" fmla="*/ 2462832 w 4924340"/>
              <a:gd name="connsiteY0" fmla="*/ 1620174 h 4924340"/>
              <a:gd name="connsiteX1" fmla="*/ 1612600 w 4924340"/>
              <a:gd name="connsiteY1" fmla="*/ 2470406 h 4924340"/>
              <a:gd name="connsiteX2" fmla="*/ 2462832 w 4924340"/>
              <a:gd name="connsiteY2" fmla="*/ 3320638 h 4924340"/>
              <a:gd name="connsiteX3" fmla="*/ 3313064 w 4924340"/>
              <a:gd name="connsiteY3" fmla="*/ 2470406 h 4924340"/>
              <a:gd name="connsiteX4" fmla="*/ 2462832 w 4924340"/>
              <a:gd name="connsiteY4" fmla="*/ 1620174 h 4924340"/>
              <a:gd name="connsiteX5" fmla="*/ 2462170 w 4924340"/>
              <a:gd name="connsiteY5" fmla="*/ 0 h 4924340"/>
              <a:gd name="connsiteX6" fmla="*/ 4924340 w 4924340"/>
              <a:gd name="connsiteY6" fmla="*/ 2462170 h 4924340"/>
              <a:gd name="connsiteX7" fmla="*/ 2462170 w 4924340"/>
              <a:gd name="connsiteY7" fmla="*/ 4924340 h 4924340"/>
              <a:gd name="connsiteX8" fmla="*/ 0 w 4924340"/>
              <a:gd name="connsiteY8" fmla="*/ 2462170 h 4924340"/>
              <a:gd name="connsiteX9" fmla="*/ 2462170 w 4924340"/>
              <a:gd name="connsiteY9" fmla="*/ 0 h 492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24340" h="4924340">
                <a:moveTo>
                  <a:pt x="2462832" y="1620174"/>
                </a:moveTo>
                <a:cubicBezTo>
                  <a:pt x="1993262" y="1620174"/>
                  <a:pt x="1612600" y="2000836"/>
                  <a:pt x="1612600" y="2470406"/>
                </a:cubicBezTo>
                <a:cubicBezTo>
                  <a:pt x="1612600" y="2939976"/>
                  <a:pt x="1993262" y="3320638"/>
                  <a:pt x="2462832" y="3320638"/>
                </a:cubicBezTo>
                <a:cubicBezTo>
                  <a:pt x="2932402" y="3320638"/>
                  <a:pt x="3313064" y="2939976"/>
                  <a:pt x="3313064" y="2470406"/>
                </a:cubicBezTo>
                <a:cubicBezTo>
                  <a:pt x="3313064" y="2000836"/>
                  <a:pt x="2932402" y="1620174"/>
                  <a:pt x="2462832" y="1620174"/>
                </a:cubicBezTo>
                <a:close/>
                <a:moveTo>
                  <a:pt x="2462170" y="0"/>
                </a:moveTo>
                <a:cubicBezTo>
                  <a:pt x="3821989" y="0"/>
                  <a:pt x="4924340" y="1102351"/>
                  <a:pt x="4924340" y="2462170"/>
                </a:cubicBezTo>
                <a:cubicBezTo>
                  <a:pt x="4924340" y="3821989"/>
                  <a:pt x="3821989" y="4924340"/>
                  <a:pt x="2462170" y="4924340"/>
                </a:cubicBezTo>
                <a:cubicBezTo>
                  <a:pt x="1102351" y="4924340"/>
                  <a:pt x="0" y="3821989"/>
                  <a:pt x="0" y="2462170"/>
                </a:cubicBezTo>
                <a:cubicBezTo>
                  <a:pt x="0" y="1102351"/>
                  <a:pt x="1102351" y="0"/>
                  <a:pt x="24621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0" dist="63500" dir="5400000" algn="ctr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5" name="Group 4"/>
          <p:cNvGrpSpPr/>
          <p:nvPr/>
        </p:nvGrpSpPr>
        <p:grpSpPr>
          <a:xfrm>
            <a:off x="2374352" y="2276269"/>
            <a:ext cx="2079372" cy="2518266"/>
            <a:chOff x="3165803" y="3035025"/>
            <a:chExt cx="2772496" cy="3357688"/>
          </a:xfrm>
        </p:grpSpPr>
        <p:sp>
          <p:nvSpPr>
            <p:cNvPr id="41" name="Freeform 266"/>
            <p:cNvSpPr>
              <a:spLocks/>
            </p:cNvSpPr>
            <p:nvPr/>
          </p:nvSpPr>
          <p:spPr bwMode="auto">
            <a:xfrm>
              <a:off x="3165803" y="3035025"/>
              <a:ext cx="2772496" cy="3357688"/>
            </a:xfrm>
            <a:custGeom>
              <a:avLst/>
              <a:gdLst>
                <a:gd name="T0" fmla="*/ 323 w 1090"/>
                <a:gd name="T1" fmla="*/ 0 h 1320"/>
                <a:gd name="T2" fmla="*/ 648 w 1090"/>
                <a:gd name="T3" fmla="*/ 177 h 1320"/>
                <a:gd name="T4" fmla="*/ 656 w 1090"/>
                <a:gd name="T5" fmla="*/ 252 h 1320"/>
                <a:gd name="T6" fmla="*/ 674 w 1090"/>
                <a:gd name="T7" fmla="*/ 323 h 1320"/>
                <a:gd name="T8" fmla="*/ 700 w 1090"/>
                <a:gd name="T9" fmla="*/ 389 h 1320"/>
                <a:gd name="T10" fmla="*/ 735 w 1090"/>
                <a:gd name="T11" fmla="*/ 452 h 1320"/>
                <a:gd name="T12" fmla="*/ 780 w 1090"/>
                <a:gd name="T13" fmla="*/ 507 h 1320"/>
                <a:gd name="T14" fmla="*/ 831 w 1090"/>
                <a:gd name="T15" fmla="*/ 556 h 1320"/>
                <a:gd name="T16" fmla="*/ 888 w 1090"/>
                <a:gd name="T17" fmla="*/ 597 h 1320"/>
                <a:gd name="T18" fmla="*/ 951 w 1090"/>
                <a:gd name="T19" fmla="*/ 631 h 1320"/>
                <a:gd name="T20" fmla="*/ 1020 w 1090"/>
                <a:gd name="T21" fmla="*/ 654 h 1320"/>
                <a:gd name="T22" fmla="*/ 1090 w 1090"/>
                <a:gd name="T23" fmla="*/ 668 h 1320"/>
                <a:gd name="T24" fmla="*/ 912 w 1090"/>
                <a:gd name="T25" fmla="*/ 1000 h 1320"/>
                <a:gd name="T26" fmla="*/ 1086 w 1090"/>
                <a:gd name="T27" fmla="*/ 1320 h 1320"/>
                <a:gd name="T28" fmla="*/ 969 w 1090"/>
                <a:gd name="T29" fmla="*/ 1306 h 1320"/>
                <a:gd name="T30" fmla="*/ 853 w 1090"/>
                <a:gd name="T31" fmla="*/ 1283 h 1320"/>
                <a:gd name="T32" fmla="*/ 743 w 1090"/>
                <a:gd name="T33" fmla="*/ 1247 h 1320"/>
                <a:gd name="T34" fmla="*/ 639 w 1090"/>
                <a:gd name="T35" fmla="*/ 1200 h 1320"/>
                <a:gd name="T36" fmla="*/ 539 w 1090"/>
                <a:gd name="T37" fmla="*/ 1143 h 1320"/>
                <a:gd name="T38" fmla="*/ 446 w 1090"/>
                <a:gd name="T39" fmla="*/ 1079 h 1320"/>
                <a:gd name="T40" fmla="*/ 360 w 1090"/>
                <a:gd name="T41" fmla="*/ 1006 h 1320"/>
                <a:gd name="T42" fmla="*/ 281 w 1090"/>
                <a:gd name="T43" fmla="*/ 923 h 1320"/>
                <a:gd name="T44" fmla="*/ 211 w 1090"/>
                <a:gd name="T45" fmla="*/ 833 h 1320"/>
                <a:gd name="T46" fmla="*/ 150 w 1090"/>
                <a:gd name="T47" fmla="*/ 737 h 1320"/>
                <a:gd name="T48" fmla="*/ 99 w 1090"/>
                <a:gd name="T49" fmla="*/ 635 h 1320"/>
                <a:gd name="T50" fmla="*/ 57 w 1090"/>
                <a:gd name="T51" fmla="*/ 527 h 1320"/>
                <a:gd name="T52" fmla="*/ 26 w 1090"/>
                <a:gd name="T53" fmla="*/ 415 h 1320"/>
                <a:gd name="T54" fmla="*/ 8 w 1090"/>
                <a:gd name="T55" fmla="*/ 299 h 1320"/>
                <a:gd name="T56" fmla="*/ 0 w 1090"/>
                <a:gd name="T57" fmla="*/ 177 h 1320"/>
                <a:gd name="T58" fmla="*/ 323 w 1090"/>
                <a:gd name="T59" fmla="*/ 0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90" h="1320">
                  <a:moveTo>
                    <a:pt x="323" y="0"/>
                  </a:moveTo>
                  <a:lnTo>
                    <a:pt x="648" y="177"/>
                  </a:lnTo>
                  <a:lnTo>
                    <a:pt x="656" y="252"/>
                  </a:lnTo>
                  <a:lnTo>
                    <a:pt x="674" y="323"/>
                  </a:lnTo>
                  <a:lnTo>
                    <a:pt x="700" y="389"/>
                  </a:lnTo>
                  <a:lnTo>
                    <a:pt x="735" y="452"/>
                  </a:lnTo>
                  <a:lnTo>
                    <a:pt x="780" y="507"/>
                  </a:lnTo>
                  <a:lnTo>
                    <a:pt x="831" y="556"/>
                  </a:lnTo>
                  <a:lnTo>
                    <a:pt x="888" y="597"/>
                  </a:lnTo>
                  <a:lnTo>
                    <a:pt x="951" y="631"/>
                  </a:lnTo>
                  <a:lnTo>
                    <a:pt x="1020" y="654"/>
                  </a:lnTo>
                  <a:lnTo>
                    <a:pt x="1090" y="668"/>
                  </a:lnTo>
                  <a:lnTo>
                    <a:pt x="912" y="1000"/>
                  </a:lnTo>
                  <a:lnTo>
                    <a:pt x="1086" y="1320"/>
                  </a:lnTo>
                  <a:lnTo>
                    <a:pt x="969" y="1306"/>
                  </a:lnTo>
                  <a:lnTo>
                    <a:pt x="853" y="1283"/>
                  </a:lnTo>
                  <a:lnTo>
                    <a:pt x="743" y="1247"/>
                  </a:lnTo>
                  <a:lnTo>
                    <a:pt x="639" y="1200"/>
                  </a:lnTo>
                  <a:lnTo>
                    <a:pt x="539" y="1143"/>
                  </a:lnTo>
                  <a:lnTo>
                    <a:pt x="446" y="1079"/>
                  </a:lnTo>
                  <a:lnTo>
                    <a:pt x="360" y="1006"/>
                  </a:lnTo>
                  <a:lnTo>
                    <a:pt x="281" y="923"/>
                  </a:lnTo>
                  <a:lnTo>
                    <a:pt x="211" y="833"/>
                  </a:lnTo>
                  <a:lnTo>
                    <a:pt x="150" y="737"/>
                  </a:lnTo>
                  <a:lnTo>
                    <a:pt x="99" y="635"/>
                  </a:lnTo>
                  <a:lnTo>
                    <a:pt x="57" y="527"/>
                  </a:lnTo>
                  <a:lnTo>
                    <a:pt x="26" y="415"/>
                  </a:lnTo>
                  <a:lnTo>
                    <a:pt x="8" y="299"/>
                  </a:lnTo>
                  <a:lnTo>
                    <a:pt x="0" y="177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9" tIns="91445" rIns="182889" bIns="91445" numCol="1" anchor="t" anchorCtr="0" compatLnSpc="1">
              <a:prstTxWarp prst="textNoShape">
                <a:avLst/>
              </a:prstTxWarp>
            </a:bodyPr>
            <a:lstStyle/>
            <a:p>
              <a:endParaRPr lang="es-SV">
                <a:latin typeface="Arial Narrow"/>
                <a:cs typeface="Arial Narrow"/>
              </a:endParaRPr>
            </a:p>
          </p:txBody>
        </p:sp>
        <p:sp>
          <p:nvSpPr>
            <p:cNvPr id="47" name="Rectángulo 2285"/>
            <p:cNvSpPr/>
            <p:nvPr/>
          </p:nvSpPr>
          <p:spPr>
            <a:xfrm>
              <a:off x="3286298" y="4484968"/>
              <a:ext cx="2318327" cy="615567"/>
            </a:xfrm>
            <a:prstGeom prst="rect">
              <a:avLst/>
            </a:prstGeom>
          </p:spPr>
          <p:txBody>
            <a:bodyPr wrap="square" lIns="182889" tIns="91445" rIns="182889" bIns="91445">
              <a:spAutoFit/>
            </a:bodyPr>
            <a:lstStyle/>
            <a:p>
              <a:pPr algn="ctr"/>
              <a:r>
                <a:rPr lang="es-ES" b="1">
                  <a:solidFill>
                    <a:schemeClr val="bg1"/>
                  </a:solidFill>
                  <a:ea typeface="Open Sans" panose="020B0606030504020204" pitchFamily="34" charset="0"/>
                </a:rPr>
                <a:t>Teamwork</a:t>
              </a:r>
              <a:endParaRPr lang="es-MX" b="1">
                <a:solidFill>
                  <a:schemeClr val="bg1"/>
                </a:solidFill>
                <a:ea typeface="Open Sans" panose="020B0606030504020204" pitchFamily="34" charset="0"/>
              </a:endParaRPr>
            </a:p>
          </p:txBody>
        </p:sp>
      </p:grpSp>
      <p:sp>
        <p:nvSpPr>
          <p:cNvPr id="19" name="Freeform 65"/>
          <p:cNvSpPr>
            <a:spLocks noEditPoints="1"/>
          </p:cNvSpPr>
          <p:nvPr/>
        </p:nvSpPr>
        <p:spPr bwMode="auto">
          <a:xfrm>
            <a:off x="2799533" y="2421675"/>
            <a:ext cx="429837" cy="429837"/>
          </a:xfrm>
          <a:custGeom>
            <a:avLst/>
            <a:gdLst>
              <a:gd name="T0" fmla="*/ 54 w 228"/>
              <a:gd name="T1" fmla="*/ 106 h 228"/>
              <a:gd name="T2" fmla="*/ 10 w 228"/>
              <a:gd name="T3" fmla="*/ 106 h 228"/>
              <a:gd name="T4" fmla="*/ 32 w 228"/>
              <a:gd name="T5" fmla="*/ 92 h 228"/>
              <a:gd name="T6" fmla="*/ 32 w 228"/>
              <a:gd name="T7" fmla="*/ 120 h 228"/>
              <a:gd name="T8" fmla="*/ 32 w 228"/>
              <a:gd name="T9" fmla="*/ 92 h 228"/>
              <a:gd name="T10" fmla="*/ 0 w 228"/>
              <a:gd name="T11" fmla="*/ 168 h 228"/>
              <a:gd name="T12" fmla="*/ 15 w 228"/>
              <a:gd name="T13" fmla="*/ 208 h 228"/>
              <a:gd name="T14" fmla="*/ 48 w 228"/>
              <a:gd name="T15" fmla="*/ 208 h 228"/>
              <a:gd name="T16" fmla="*/ 64 w 228"/>
              <a:gd name="T17" fmla="*/ 168 h 228"/>
              <a:gd name="T18" fmla="*/ 53 w 228"/>
              <a:gd name="T19" fmla="*/ 179 h 228"/>
              <a:gd name="T20" fmla="*/ 32 w 228"/>
              <a:gd name="T21" fmla="*/ 220 h 228"/>
              <a:gd name="T22" fmla="*/ 10 w 228"/>
              <a:gd name="T23" fmla="*/ 179 h 228"/>
              <a:gd name="T24" fmla="*/ 32 w 228"/>
              <a:gd name="T25" fmla="*/ 144 h 228"/>
              <a:gd name="T26" fmla="*/ 53 w 228"/>
              <a:gd name="T27" fmla="*/ 179 h 228"/>
              <a:gd name="T28" fmla="*/ 116 w 228"/>
              <a:gd name="T29" fmla="*/ 44 h 228"/>
              <a:gd name="T30" fmla="*/ 116 w 228"/>
              <a:gd name="T31" fmla="*/ 0 h 228"/>
              <a:gd name="T32" fmla="*/ 116 w 228"/>
              <a:gd name="T33" fmla="*/ 44 h 228"/>
              <a:gd name="T34" fmla="*/ 130 w 228"/>
              <a:gd name="T35" fmla="*/ 22 h 228"/>
              <a:gd name="T36" fmla="*/ 102 w 228"/>
              <a:gd name="T37" fmla="*/ 22 h 228"/>
              <a:gd name="T38" fmla="*/ 100 w 228"/>
              <a:gd name="T39" fmla="*/ 124 h 228"/>
              <a:gd name="T40" fmla="*/ 132 w 228"/>
              <a:gd name="T41" fmla="*/ 124 h 228"/>
              <a:gd name="T42" fmla="*/ 148 w 228"/>
              <a:gd name="T43" fmla="*/ 84 h 228"/>
              <a:gd name="T44" fmla="*/ 84 w 228"/>
              <a:gd name="T45" fmla="*/ 84 h 228"/>
              <a:gd name="T46" fmla="*/ 100 w 228"/>
              <a:gd name="T47" fmla="*/ 124 h 228"/>
              <a:gd name="T48" fmla="*/ 140 w 228"/>
              <a:gd name="T49" fmla="*/ 84 h 228"/>
              <a:gd name="T50" fmla="*/ 124 w 228"/>
              <a:gd name="T51" fmla="*/ 124 h 228"/>
              <a:gd name="T52" fmla="*/ 108 w 228"/>
              <a:gd name="T53" fmla="*/ 124 h 228"/>
              <a:gd name="T54" fmla="*/ 92 w 228"/>
              <a:gd name="T55" fmla="*/ 84 h 228"/>
              <a:gd name="T56" fmla="*/ 196 w 228"/>
              <a:gd name="T57" fmla="*/ 128 h 228"/>
              <a:gd name="T58" fmla="*/ 196 w 228"/>
              <a:gd name="T59" fmla="*/ 84 h 228"/>
              <a:gd name="T60" fmla="*/ 196 w 228"/>
              <a:gd name="T61" fmla="*/ 128 h 228"/>
              <a:gd name="T62" fmla="*/ 210 w 228"/>
              <a:gd name="T63" fmla="*/ 106 h 228"/>
              <a:gd name="T64" fmla="*/ 182 w 228"/>
              <a:gd name="T65" fmla="*/ 106 h 228"/>
              <a:gd name="T66" fmla="*/ 196 w 228"/>
              <a:gd name="T67" fmla="*/ 136 h 228"/>
              <a:gd name="T68" fmla="*/ 169 w 228"/>
              <a:gd name="T69" fmla="*/ 185 h 228"/>
              <a:gd name="T70" fmla="*/ 196 w 228"/>
              <a:gd name="T71" fmla="*/ 228 h 228"/>
              <a:gd name="T72" fmla="*/ 223 w 228"/>
              <a:gd name="T73" fmla="*/ 185 h 228"/>
              <a:gd name="T74" fmla="*/ 196 w 228"/>
              <a:gd name="T75" fmla="*/ 136 h 228"/>
              <a:gd name="T76" fmla="*/ 205 w 228"/>
              <a:gd name="T77" fmla="*/ 208 h 228"/>
              <a:gd name="T78" fmla="*/ 188 w 228"/>
              <a:gd name="T79" fmla="*/ 208 h 228"/>
              <a:gd name="T80" fmla="*/ 172 w 228"/>
              <a:gd name="T81" fmla="*/ 168 h 228"/>
              <a:gd name="T82" fmla="*/ 220 w 228"/>
              <a:gd name="T83" fmla="*/ 168 h 228"/>
              <a:gd name="T84" fmla="*/ 91 w 228"/>
              <a:gd name="T85" fmla="*/ 119 h 228"/>
              <a:gd name="T86" fmla="*/ 61 w 228"/>
              <a:gd name="T87" fmla="*/ 141 h 228"/>
              <a:gd name="T88" fmla="*/ 91 w 228"/>
              <a:gd name="T89" fmla="*/ 119 h 228"/>
              <a:gd name="T90" fmla="*/ 165 w 228"/>
              <a:gd name="T91" fmla="*/ 147 h 228"/>
              <a:gd name="T92" fmla="*/ 147 w 228"/>
              <a:gd name="T93" fmla="*/ 113 h 228"/>
              <a:gd name="T94" fmla="*/ 60 w 228"/>
              <a:gd name="T95" fmla="*/ 212 h 228"/>
              <a:gd name="T96" fmla="*/ 168 w 228"/>
              <a:gd name="T97" fmla="*/ 204 h 228"/>
              <a:gd name="T98" fmla="*/ 60 w 228"/>
              <a:gd name="T99" fmla="*/ 21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" h="228">
                <a:moveTo>
                  <a:pt x="32" y="128"/>
                </a:moveTo>
                <a:cubicBezTo>
                  <a:pt x="44" y="128"/>
                  <a:pt x="54" y="118"/>
                  <a:pt x="54" y="106"/>
                </a:cubicBezTo>
                <a:cubicBezTo>
                  <a:pt x="54" y="94"/>
                  <a:pt x="44" y="84"/>
                  <a:pt x="32" y="84"/>
                </a:cubicBezTo>
                <a:cubicBezTo>
                  <a:pt x="20" y="84"/>
                  <a:pt x="10" y="94"/>
                  <a:pt x="10" y="106"/>
                </a:cubicBezTo>
                <a:cubicBezTo>
                  <a:pt x="10" y="118"/>
                  <a:pt x="20" y="128"/>
                  <a:pt x="32" y="128"/>
                </a:cubicBezTo>
                <a:close/>
                <a:moveTo>
                  <a:pt x="32" y="92"/>
                </a:moveTo>
                <a:cubicBezTo>
                  <a:pt x="39" y="92"/>
                  <a:pt x="46" y="98"/>
                  <a:pt x="46" y="106"/>
                </a:cubicBezTo>
                <a:cubicBezTo>
                  <a:pt x="46" y="113"/>
                  <a:pt x="39" y="120"/>
                  <a:pt x="32" y="120"/>
                </a:cubicBezTo>
                <a:cubicBezTo>
                  <a:pt x="24" y="120"/>
                  <a:pt x="18" y="113"/>
                  <a:pt x="18" y="106"/>
                </a:cubicBezTo>
                <a:cubicBezTo>
                  <a:pt x="18" y="98"/>
                  <a:pt x="24" y="92"/>
                  <a:pt x="32" y="92"/>
                </a:cubicBezTo>
                <a:close/>
                <a:moveTo>
                  <a:pt x="32" y="136"/>
                </a:moveTo>
                <a:cubicBezTo>
                  <a:pt x="14" y="136"/>
                  <a:pt x="0" y="150"/>
                  <a:pt x="0" y="168"/>
                </a:cubicBezTo>
                <a:cubicBezTo>
                  <a:pt x="0" y="180"/>
                  <a:pt x="4" y="184"/>
                  <a:pt x="5" y="185"/>
                </a:cubicBezTo>
                <a:cubicBezTo>
                  <a:pt x="11" y="190"/>
                  <a:pt x="15" y="201"/>
                  <a:pt x="15" y="208"/>
                </a:cubicBezTo>
                <a:cubicBezTo>
                  <a:pt x="15" y="219"/>
                  <a:pt x="23" y="228"/>
                  <a:pt x="32" y="228"/>
                </a:cubicBezTo>
                <a:cubicBezTo>
                  <a:pt x="41" y="228"/>
                  <a:pt x="48" y="219"/>
                  <a:pt x="48" y="208"/>
                </a:cubicBezTo>
                <a:cubicBezTo>
                  <a:pt x="48" y="201"/>
                  <a:pt x="53" y="190"/>
                  <a:pt x="59" y="185"/>
                </a:cubicBezTo>
                <a:cubicBezTo>
                  <a:pt x="60" y="184"/>
                  <a:pt x="64" y="180"/>
                  <a:pt x="64" y="168"/>
                </a:cubicBezTo>
                <a:cubicBezTo>
                  <a:pt x="64" y="150"/>
                  <a:pt x="49" y="136"/>
                  <a:pt x="32" y="136"/>
                </a:cubicBezTo>
                <a:close/>
                <a:moveTo>
                  <a:pt x="53" y="179"/>
                </a:moveTo>
                <a:cubicBezTo>
                  <a:pt x="46" y="186"/>
                  <a:pt x="40" y="199"/>
                  <a:pt x="40" y="208"/>
                </a:cubicBezTo>
                <a:cubicBezTo>
                  <a:pt x="40" y="215"/>
                  <a:pt x="36" y="220"/>
                  <a:pt x="32" y="220"/>
                </a:cubicBezTo>
                <a:cubicBezTo>
                  <a:pt x="27" y="220"/>
                  <a:pt x="23" y="215"/>
                  <a:pt x="23" y="208"/>
                </a:cubicBezTo>
                <a:cubicBezTo>
                  <a:pt x="23" y="199"/>
                  <a:pt x="18" y="186"/>
                  <a:pt x="10" y="179"/>
                </a:cubicBezTo>
                <a:cubicBezTo>
                  <a:pt x="10" y="179"/>
                  <a:pt x="8" y="176"/>
                  <a:pt x="8" y="168"/>
                </a:cubicBezTo>
                <a:cubicBezTo>
                  <a:pt x="8" y="155"/>
                  <a:pt x="19" y="144"/>
                  <a:pt x="32" y="144"/>
                </a:cubicBezTo>
                <a:cubicBezTo>
                  <a:pt x="45" y="144"/>
                  <a:pt x="56" y="155"/>
                  <a:pt x="56" y="168"/>
                </a:cubicBezTo>
                <a:cubicBezTo>
                  <a:pt x="56" y="176"/>
                  <a:pt x="53" y="179"/>
                  <a:pt x="53" y="179"/>
                </a:cubicBezTo>
                <a:cubicBezTo>
                  <a:pt x="53" y="179"/>
                  <a:pt x="53" y="179"/>
                  <a:pt x="53" y="179"/>
                </a:cubicBezTo>
                <a:close/>
                <a:moveTo>
                  <a:pt x="116" y="44"/>
                </a:moveTo>
                <a:cubicBezTo>
                  <a:pt x="128" y="44"/>
                  <a:pt x="138" y="34"/>
                  <a:pt x="138" y="22"/>
                </a:cubicBezTo>
                <a:cubicBezTo>
                  <a:pt x="138" y="10"/>
                  <a:pt x="128" y="0"/>
                  <a:pt x="116" y="0"/>
                </a:cubicBezTo>
                <a:cubicBezTo>
                  <a:pt x="104" y="0"/>
                  <a:pt x="94" y="10"/>
                  <a:pt x="94" y="22"/>
                </a:cubicBezTo>
                <a:cubicBezTo>
                  <a:pt x="94" y="34"/>
                  <a:pt x="104" y="44"/>
                  <a:pt x="116" y="44"/>
                </a:cubicBezTo>
                <a:close/>
                <a:moveTo>
                  <a:pt x="116" y="8"/>
                </a:moveTo>
                <a:cubicBezTo>
                  <a:pt x="124" y="8"/>
                  <a:pt x="130" y="14"/>
                  <a:pt x="130" y="22"/>
                </a:cubicBezTo>
                <a:cubicBezTo>
                  <a:pt x="130" y="29"/>
                  <a:pt x="124" y="36"/>
                  <a:pt x="116" y="36"/>
                </a:cubicBezTo>
                <a:cubicBezTo>
                  <a:pt x="108" y="36"/>
                  <a:pt x="102" y="29"/>
                  <a:pt x="102" y="22"/>
                </a:cubicBezTo>
                <a:cubicBezTo>
                  <a:pt x="102" y="14"/>
                  <a:pt x="108" y="8"/>
                  <a:pt x="116" y="8"/>
                </a:cubicBezTo>
                <a:close/>
                <a:moveTo>
                  <a:pt x="100" y="124"/>
                </a:moveTo>
                <a:cubicBezTo>
                  <a:pt x="100" y="135"/>
                  <a:pt x="107" y="144"/>
                  <a:pt x="116" y="144"/>
                </a:cubicBezTo>
                <a:cubicBezTo>
                  <a:pt x="125" y="144"/>
                  <a:pt x="132" y="135"/>
                  <a:pt x="132" y="124"/>
                </a:cubicBezTo>
                <a:cubicBezTo>
                  <a:pt x="132" y="117"/>
                  <a:pt x="137" y="106"/>
                  <a:pt x="143" y="101"/>
                </a:cubicBezTo>
                <a:cubicBezTo>
                  <a:pt x="144" y="100"/>
                  <a:pt x="148" y="96"/>
                  <a:pt x="148" y="84"/>
                </a:cubicBezTo>
                <a:cubicBezTo>
                  <a:pt x="148" y="66"/>
                  <a:pt x="133" y="52"/>
                  <a:pt x="116" y="52"/>
                </a:cubicBezTo>
                <a:cubicBezTo>
                  <a:pt x="98" y="52"/>
                  <a:pt x="84" y="66"/>
                  <a:pt x="84" y="84"/>
                </a:cubicBezTo>
                <a:cubicBezTo>
                  <a:pt x="84" y="96"/>
                  <a:pt x="88" y="100"/>
                  <a:pt x="89" y="101"/>
                </a:cubicBezTo>
                <a:cubicBezTo>
                  <a:pt x="95" y="106"/>
                  <a:pt x="100" y="117"/>
                  <a:pt x="100" y="124"/>
                </a:cubicBezTo>
                <a:close/>
                <a:moveTo>
                  <a:pt x="116" y="60"/>
                </a:moveTo>
                <a:cubicBezTo>
                  <a:pt x="129" y="60"/>
                  <a:pt x="140" y="71"/>
                  <a:pt x="140" y="84"/>
                </a:cubicBezTo>
                <a:cubicBezTo>
                  <a:pt x="140" y="92"/>
                  <a:pt x="138" y="95"/>
                  <a:pt x="138" y="95"/>
                </a:cubicBezTo>
                <a:cubicBezTo>
                  <a:pt x="130" y="102"/>
                  <a:pt x="124" y="115"/>
                  <a:pt x="124" y="124"/>
                </a:cubicBezTo>
                <a:cubicBezTo>
                  <a:pt x="124" y="131"/>
                  <a:pt x="121" y="136"/>
                  <a:pt x="116" y="136"/>
                </a:cubicBezTo>
                <a:cubicBezTo>
                  <a:pt x="111" y="136"/>
                  <a:pt x="108" y="131"/>
                  <a:pt x="108" y="124"/>
                </a:cubicBezTo>
                <a:cubicBezTo>
                  <a:pt x="108" y="115"/>
                  <a:pt x="102" y="102"/>
                  <a:pt x="95" y="95"/>
                </a:cubicBezTo>
                <a:cubicBezTo>
                  <a:pt x="95" y="95"/>
                  <a:pt x="92" y="92"/>
                  <a:pt x="92" y="84"/>
                </a:cubicBezTo>
                <a:cubicBezTo>
                  <a:pt x="92" y="71"/>
                  <a:pt x="103" y="60"/>
                  <a:pt x="116" y="60"/>
                </a:cubicBezTo>
                <a:close/>
                <a:moveTo>
                  <a:pt x="196" y="128"/>
                </a:moveTo>
                <a:cubicBezTo>
                  <a:pt x="208" y="128"/>
                  <a:pt x="218" y="118"/>
                  <a:pt x="218" y="106"/>
                </a:cubicBezTo>
                <a:cubicBezTo>
                  <a:pt x="218" y="94"/>
                  <a:pt x="208" y="84"/>
                  <a:pt x="196" y="84"/>
                </a:cubicBezTo>
                <a:cubicBezTo>
                  <a:pt x="184" y="84"/>
                  <a:pt x="174" y="94"/>
                  <a:pt x="174" y="106"/>
                </a:cubicBezTo>
                <a:cubicBezTo>
                  <a:pt x="174" y="118"/>
                  <a:pt x="184" y="128"/>
                  <a:pt x="196" y="128"/>
                </a:cubicBezTo>
                <a:close/>
                <a:moveTo>
                  <a:pt x="196" y="92"/>
                </a:moveTo>
                <a:cubicBezTo>
                  <a:pt x="204" y="92"/>
                  <a:pt x="210" y="98"/>
                  <a:pt x="210" y="106"/>
                </a:cubicBezTo>
                <a:cubicBezTo>
                  <a:pt x="210" y="113"/>
                  <a:pt x="204" y="120"/>
                  <a:pt x="196" y="120"/>
                </a:cubicBezTo>
                <a:cubicBezTo>
                  <a:pt x="189" y="120"/>
                  <a:pt x="182" y="113"/>
                  <a:pt x="182" y="106"/>
                </a:cubicBezTo>
                <a:cubicBezTo>
                  <a:pt x="182" y="98"/>
                  <a:pt x="189" y="92"/>
                  <a:pt x="196" y="92"/>
                </a:cubicBezTo>
                <a:close/>
                <a:moveTo>
                  <a:pt x="196" y="136"/>
                </a:moveTo>
                <a:cubicBezTo>
                  <a:pt x="179" y="136"/>
                  <a:pt x="164" y="150"/>
                  <a:pt x="164" y="168"/>
                </a:cubicBezTo>
                <a:cubicBezTo>
                  <a:pt x="164" y="180"/>
                  <a:pt x="168" y="184"/>
                  <a:pt x="169" y="185"/>
                </a:cubicBezTo>
                <a:cubicBezTo>
                  <a:pt x="175" y="190"/>
                  <a:pt x="180" y="201"/>
                  <a:pt x="180" y="208"/>
                </a:cubicBezTo>
                <a:cubicBezTo>
                  <a:pt x="180" y="219"/>
                  <a:pt x="187" y="228"/>
                  <a:pt x="196" y="228"/>
                </a:cubicBezTo>
                <a:cubicBezTo>
                  <a:pt x="205" y="228"/>
                  <a:pt x="213" y="219"/>
                  <a:pt x="213" y="208"/>
                </a:cubicBezTo>
                <a:cubicBezTo>
                  <a:pt x="213" y="201"/>
                  <a:pt x="217" y="190"/>
                  <a:pt x="223" y="185"/>
                </a:cubicBezTo>
                <a:cubicBezTo>
                  <a:pt x="224" y="184"/>
                  <a:pt x="228" y="180"/>
                  <a:pt x="228" y="168"/>
                </a:cubicBezTo>
                <a:cubicBezTo>
                  <a:pt x="228" y="150"/>
                  <a:pt x="214" y="136"/>
                  <a:pt x="196" y="136"/>
                </a:cubicBezTo>
                <a:close/>
                <a:moveTo>
                  <a:pt x="218" y="179"/>
                </a:moveTo>
                <a:cubicBezTo>
                  <a:pt x="210" y="186"/>
                  <a:pt x="205" y="199"/>
                  <a:pt x="205" y="208"/>
                </a:cubicBezTo>
                <a:cubicBezTo>
                  <a:pt x="205" y="215"/>
                  <a:pt x="201" y="220"/>
                  <a:pt x="196" y="220"/>
                </a:cubicBezTo>
                <a:cubicBezTo>
                  <a:pt x="192" y="220"/>
                  <a:pt x="188" y="215"/>
                  <a:pt x="188" y="208"/>
                </a:cubicBezTo>
                <a:cubicBezTo>
                  <a:pt x="188" y="199"/>
                  <a:pt x="182" y="186"/>
                  <a:pt x="175" y="179"/>
                </a:cubicBezTo>
                <a:cubicBezTo>
                  <a:pt x="175" y="179"/>
                  <a:pt x="172" y="176"/>
                  <a:pt x="172" y="168"/>
                </a:cubicBezTo>
                <a:cubicBezTo>
                  <a:pt x="172" y="155"/>
                  <a:pt x="183" y="144"/>
                  <a:pt x="196" y="144"/>
                </a:cubicBezTo>
                <a:cubicBezTo>
                  <a:pt x="209" y="144"/>
                  <a:pt x="220" y="155"/>
                  <a:pt x="220" y="168"/>
                </a:cubicBezTo>
                <a:cubicBezTo>
                  <a:pt x="220" y="176"/>
                  <a:pt x="218" y="179"/>
                  <a:pt x="218" y="179"/>
                </a:cubicBezTo>
                <a:close/>
                <a:moveTo>
                  <a:pt x="91" y="119"/>
                </a:moveTo>
                <a:cubicBezTo>
                  <a:pt x="85" y="113"/>
                  <a:pt x="85" y="113"/>
                  <a:pt x="85" y="113"/>
                </a:cubicBezTo>
                <a:cubicBezTo>
                  <a:pt x="61" y="141"/>
                  <a:pt x="61" y="141"/>
                  <a:pt x="61" y="141"/>
                </a:cubicBezTo>
                <a:cubicBezTo>
                  <a:pt x="67" y="147"/>
                  <a:pt x="67" y="147"/>
                  <a:pt x="67" y="147"/>
                </a:cubicBezTo>
                <a:lnTo>
                  <a:pt x="91" y="119"/>
                </a:lnTo>
                <a:close/>
                <a:moveTo>
                  <a:pt x="141" y="119"/>
                </a:moveTo>
                <a:cubicBezTo>
                  <a:pt x="165" y="147"/>
                  <a:pt x="165" y="147"/>
                  <a:pt x="165" y="147"/>
                </a:cubicBezTo>
                <a:cubicBezTo>
                  <a:pt x="171" y="141"/>
                  <a:pt x="171" y="141"/>
                  <a:pt x="171" y="141"/>
                </a:cubicBezTo>
                <a:cubicBezTo>
                  <a:pt x="147" y="113"/>
                  <a:pt x="147" y="113"/>
                  <a:pt x="147" y="113"/>
                </a:cubicBezTo>
                <a:lnTo>
                  <a:pt x="141" y="119"/>
                </a:lnTo>
                <a:close/>
                <a:moveTo>
                  <a:pt x="60" y="212"/>
                </a:moveTo>
                <a:cubicBezTo>
                  <a:pt x="168" y="212"/>
                  <a:pt x="168" y="212"/>
                  <a:pt x="168" y="212"/>
                </a:cubicBezTo>
                <a:cubicBezTo>
                  <a:pt x="168" y="204"/>
                  <a:pt x="168" y="204"/>
                  <a:pt x="168" y="204"/>
                </a:cubicBezTo>
                <a:cubicBezTo>
                  <a:pt x="60" y="204"/>
                  <a:pt x="60" y="204"/>
                  <a:pt x="60" y="204"/>
                </a:cubicBezTo>
                <a:lnTo>
                  <a:pt x="60" y="212"/>
                </a:lnTo>
                <a:close/>
              </a:path>
            </a:pathLst>
          </a:custGeom>
          <a:solidFill>
            <a:srgbClr val="F2F2F2">
              <a:alpha val="30000"/>
            </a:srgb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3" name="Group 2"/>
          <p:cNvGrpSpPr/>
          <p:nvPr/>
        </p:nvGrpSpPr>
        <p:grpSpPr>
          <a:xfrm>
            <a:off x="2378165" y="399015"/>
            <a:ext cx="2518139" cy="2079479"/>
            <a:chOff x="3170887" y="532020"/>
            <a:chExt cx="3357518" cy="2772638"/>
          </a:xfrm>
        </p:grpSpPr>
        <p:sp>
          <p:nvSpPr>
            <p:cNvPr id="39" name="Freeform 264"/>
            <p:cNvSpPr>
              <a:spLocks/>
            </p:cNvSpPr>
            <p:nvPr/>
          </p:nvSpPr>
          <p:spPr bwMode="auto">
            <a:xfrm>
              <a:off x="3170887" y="532020"/>
              <a:ext cx="3357518" cy="2772638"/>
            </a:xfrm>
            <a:custGeom>
              <a:avLst/>
              <a:gdLst>
                <a:gd name="T0" fmla="*/ 1143 w 1320"/>
                <a:gd name="T1" fmla="*/ 0 h 1090"/>
                <a:gd name="T2" fmla="*/ 1320 w 1320"/>
                <a:gd name="T3" fmla="*/ 322 h 1090"/>
                <a:gd name="T4" fmla="*/ 1141 w 1320"/>
                <a:gd name="T5" fmla="*/ 650 h 1090"/>
                <a:gd name="T6" fmla="*/ 1067 w 1320"/>
                <a:gd name="T7" fmla="*/ 656 h 1090"/>
                <a:gd name="T8" fmla="*/ 996 w 1320"/>
                <a:gd name="T9" fmla="*/ 673 h 1090"/>
                <a:gd name="T10" fmla="*/ 929 w 1320"/>
                <a:gd name="T11" fmla="*/ 699 h 1090"/>
                <a:gd name="T12" fmla="*/ 868 w 1320"/>
                <a:gd name="T13" fmla="*/ 736 h 1090"/>
                <a:gd name="T14" fmla="*/ 813 w 1320"/>
                <a:gd name="T15" fmla="*/ 779 h 1090"/>
                <a:gd name="T16" fmla="*/ 764 w 1320"/>
                <a:gd name="T17" fmla="*/ 830 h 1090"/>
                <a:gd name="T18" fmla="*/ 723 w 1320"/>
                <a:gd name="T19" fmla="*/ 887 h 1090"/>
                <a:gd name="T20" fmla="*/ 690 w 1320"/>
                <a:gd name="T21" fmla="*/ 950 h 1090"/>
                <a:gd name="T22" fmla="*/ 666 w 1320"/>
                <a:gd name="T23" fmla="*/ 1019 h 1090"/>
                <a:gd name="T24" fmla="*/ 650 w 1320"/>
                <a:gd name="T25" fmla="*/ 1090 h 1090"/>
                <a:gd name="T26" fmla="*/ 321 w 1320"/>
                <a:gd name="T27" fmla="*/ 911 h 1090"/>
                <a:gd name="T28" fmla="*/ 0 w 1320"/>
                <a:gd name="T29" fmla="*/ 1088 h 1090"/>
                <a:gd name="T30" fmla="*/ 12 w 1320"/>
                <a:gd name="T31" fmla="*/ 968 h 1090"/>
                <a:gd name="T32" fmla="*/ 38 w 1320"/>
                <a:gd name="T33" fmla="*/ 852 h 1090"/>
                <a:gd name="T34" fmla="*/ 73 w 1320"/>
                <a:gd name="T35" fmla="*/ 742 h 1090"/>
                <a:gd name="T36" fmla="*/ 120 w 1320"/>
                <a:gd name="T37" fmla="*/ 638 h 1090"/>
                <a:gd name="T38" fmla="*/ 175 w 1320"/>
                <a:gd name="T39" fmla="*/ 538 h 1090"/>
                <a:gd name="T40" fmla="*/ 242 w 1320"/>
                <a:gd name="T41" fmla="*/ 445 h 1090"/>
                <a:gd name="T42" fmla="*/ 315 w 1320"/>
                <a:gd name="T43" fmla="*/ 359 h 1090"/>
                <a:gd name="T44" fmla="*/ 397 w 1320"/>
                <a:gd name="T45" fmla="*/ 280 h 1090"/>
                <a:gd name="T46" fmla="*/ 485 w 1320"/>
                <a:gd name="T47" fmla="*/ 210 h 1090"/>
                <a:gd name="T48" fmla="*/ 582 w 1320"/>
                <a:gd name="T49" fmla="*/ 149 h 1090"/>
                <a:gd name="T50" fmla="*/ 684 w 1320"/>
                <a:gd name="T51" fmla="*/ 98 h 1090"/>
                <a:gd name="T52" fmla="*/ 792 w 1320"/>
                <a:gd name="T53" fmla="*/ 57 h 1090"/>
                <a:gd name="T54" fmla="*/ 906 w 1320"/>
                <a:gd name="T55" fmla="*/ 27 h 1090"/>
                <a:gd name="T56" fmla="*/ 1022 w 1320"/>
                <a:gd name="T57" fmla="*/ 8 h 1090"/>
                <a:gd name="T58" fmla="*/ 1143 w 1320"/>
                <a:gd name="T59" fmla="*/ 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20" h="1090">
                  <a:moveTo>
                    <a:pt x="1143" y="0"/>
                  </a:moveTo>
                  <a:lnTo>
                    <a:pt x="1320" y="322"/>
                  </a:lnTo>
                  <a:lnTo>
                    <a:pt x="1141" y="650"/>
                  </a:lnTo>
                  <a:lnTo>
                    <a:pt x="1067" y="656"/>
                  </a:lnTo>
                  <a:lnTo>
                    <a:pt x="996" y="673"/>
                  </a:lnTo>
                  <a:lnTo>
                    <a:pt x="929" y="699"/>
                  </a:lnTo>
                  <a:lnTo>
                    <a:pt x="868" y="736"/>
                  </a:lnTo>
                  <a:lnTo>
                    <a:pt x="813" y="779"/>
                  </a:lnTo>
                  <a:lnTo>
                    <a:pt x="764" y="830"/>
                  </a:lnTo>
                  <a:lnTo>
                    <a:pt x="723" y="887"/>
                  </a:lnTo>
                  <a:lnTo>
                    <a:pt x="690" y="950"/>
                  </a:lnTo>
                  <a:lnTo>
                    <a:pt x="666" y="1019"/>
                  </a:lnTo>
                  <a:lnTo>
                    <a:pt x="650" y="1090"/>
                  </a:lnTo>
                  <a:lnTo>
                    <a:pt x="321" y="911"/>
                  </a:lnTo>
                  <a:lnTo>
                    <a:pt x="0" y="1088"/>
                  </a:lnTo>
                  <a:lnTo>
                    <a:pt x="12" y="968"/>
                  </a:lnTo>
                  <a:lnTo>
                    <a:pt x="38" y="852"/>
                  </a:lnTo>
                  <a:lnTo>
                    <a:pt x="73" y="742"/>
                  </a:lnTo>
                  <a:lnTo>
                    <a:pt x="120" y="638"/>
                  </a:lnTo>
                  <a:lnTo>
                    <a:pt x="175" y="538"/>
                  </a:lnTo>
                  <a:lnTo>
                    <a:pt x="242" y="445"/>
                  </a:lnTo>
                  <a:lnTo>
                    <a:pt x="315" y="359"/>
                  </a:lnTo>
                  <a:lnTo>
                    <a:pt x="397" y="280"/>
                  </a:lnTo>
                  <a:lnTo>
                    <a:pt x="485" y="210"/>
                  </a:lnTo>
                  <a:lnTo>
                    <a:pt x="582" y="149"/>
                  </a:lnTo>
                  <a:lnTo>
                    <a:pt x="684" y="98"/>
                  </a:lnTo>
                  <a:lnTo>
                    <a:pt x="792" y="57"/>
                  </a:lnTo>
                  <a:lnTo>
                    <a:pt x="906" y="27"/>
                  </a:lnTo>
                  <a:lnTo>
                    <a:pt x="1022" y="8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9" tIns="91445" rIns="182889" bIns="91445" numCol="1" anchor="t" anchorCtr="0" compatLnSpc="1">
              <a:prstTxWarp prst="textNoShape">
                <a:avLst/>
              </a:prstTxWarp>
            </a:bodyPr>
            <a:lstStyle/>
            <a:p>
              <a:endParaRPr lang="es-SV">
                <a:latin typeface="Arial Narrow"/>
                <a:cs typeface="Arial Narrow"/>
              </a:endParaRPr>
            </a:p>
          </p:txBody>
        </p:sp>
        <p:sp>
          <p:nvSpPr>
            <p:cNvPr id="49" name="Rectángulo 2287"/>
            <p:cNvSpPr/>
            <p:nvPr/>
          </p:nvSpPr>
          <p:spPr>
            <a:xfrm>
              <a:off x="3492554" y="1601356"/>
              <a:ext cx="2772495" cy="615567"/>
            </a:xfrm>
            <a:prstGeom prst="rect">
              <a:avLst/>
            </a:prstGeom>
          </p:spPr>
          <p:txBody>
            <a:bodyPr wrap="square" lIns="182889" tIns="91445" rIns="182889" bIns="91445">
              <a:spAutoFit/>
            </a:bodyPr>
            <a:lstStyle/>
            <a:p>
              <a:pPr algn="ctr">
                <a:defRPr/>
              </a:pPr>
              <a:r>
                <a:rPr lang="es-ES" b="1" dirty="0">
                  <a:solidFill>
                    <a:schemeClr val="bg1"/>
                  </a:solidFill>
                  <a:ea typeface="Open Sans" panose="020B0606030504020204" pitchFamily="34" charset="0"/>
                  <a:cs typeface="Arial Narrow"/>
                </a:rPr>
                <a:t>Performance</a:t>
              </a:r>
              <a:endParaRPr lang="es-MX" b="1" dirty="0">
                <a:solidFill>
                  <a:schemeClr val="bg1"/>
                </a:solidFill>
                <a:ea typeface="Open Sans" panose="020B0606030504020204" pitchFamily="34" charset="0"/>
                <a:cs typeface="Arial Narrow"/>
              </a:endParaRPr>
            </a:p>
          </p:txBody>
        </p:sp>
        <p:sp>
          <p:nvSpPr>
            <p:cNvPr id="20" name="Freeform 75"/>
            <p:cNvSpPr>
              <a:spLocks noEditPoints="1"/>
            </p:cNvSpPr>
            <p:nvPr/>
          </p:nvSpPr>
          <p:spPr bwMode="auto">
            <a:xfrm>
              <a:off x="5348035" y="985330"/>
              <a:ext cx="803826" cy="464181"/>
            </a:xfrm>
            <a:custGeom>
              <a:avLst/>
              <a:gdLst>
                <a:gd name="T0" fmla="*/ 192 w 216"/>
                <a:gd name="T1" fmla="*/ 32 h 124"/>
                <a:gd name="T2" fmla="*/ 189 w 216"/>
                <a:gd name="T3" fmla="*/ 31 h 124"/>
                <a:gd name="T4" fmla="*/ 186 w 216"/>
                <a:gd name="T5" fmla="*/ 33 h 124"/>
                <a:gd name="T6" fmla="*/ 186 w 216"/>
                <a:gd name="T7" fmla="*/ 33 h 124"/>
                <a:gd name="T8" fmla="*/ 115 w 216"/>
                <a:gd name="T9" fmla="*/ 77 h 124"/>
                <a:gd name="T10" fmla="*/ 114 w 216"/>
                <a:gd name="T11" fmla="*/ 78 h 124"/>
                <a:gd name="T12" fmla="*/ 110 w 216"/>
                <a:gd name="T13" fmla="*/ 81 h 124"/>
                <a:gd name="T14" fmla="*/ 110 w 216"/>
                <a:gd name="T15" fmla="*/ 114 h 124"/>
                <a:gd name="T16" fmla="*/ 127 w 216"/>
                <a:gd name="T17" fmla="*/ 121 h 124"/>
                <a:gd name="T18" fmla="*/ 143 w 216"/>
                <a:gd name="T19" fmla="*/ 114 h 124"/>
                <a:gd name="T20" fmla="*/ 146 w 216"/>
                <a:gd name="T21" fmla="*/ 111 h 124"/>
                <a:gd name="T22" fmla="*/ 147 w 216"/>
                <a:gd name="T23" fmla="*/ 110 h 124"/>
                <a:gd name="T24" fmla="*/ 192 w 216"/>
                <a:gd name="T25" fmla="*/ 39 h 124"/>
                <a:gd name="T26" fmla="*/ 192 w 216"/>
                <a:gd name="T27" fmla="*/ 39 h 124"/>
                <a:gd name="T28" fmla="*/ 194 w 216"/>
                <a:gd name="T29" fmla="*/ 36 h 124"/>
                <a:gd name="T30" fmla="*/ 193 w 216"/>
                <a:gd name="T31" fmla="*/ 32 h 124"/>
                <a:gd name="T32" fmla="*/ 192 w 216"/>
                <a:gd name="T33" fmla="*/ 32 h 124"/>
                <a:gd name="T34" fmla="*/ 141 w 216"/>
                <a:gd name="T35" fmla="*/ 104 h 124"/>
                <a:gd name="T36" fmla="*/ 141 w 216"/>
                <a:gd name="T37" fmla="*/ 105 h 124"/>
                <a:gd name="T38" fmla="*/ 140 w 216"/>
                <a:gd name="T39" fmla="*/ 107 h 124"/>
                <a:gd name="T40" fmla="*/ 138 w 216"/>
                <a:gd name="T41" fmla="*/ 109 h 124"/>
                <a:gd name="T42" fmla="*/ 127 w 216"/>
                <a:gd name="T43" fmla="*/ 113 h 124"/>
                <a:gd name="T44" fmla="*/ 116 w 216"/>
                <a:gd name="T45" fmla="*/ 109 h 124"/>
                <a:gd name="T46" fmla="*/ 116 w 216"/>
                <a:gd name="T47" fmla="*/ 87 h 124"/>
                <a:gd name="T48" fmla="*/ 118 w 216"/>
                <a:gd name="T49" fmla="*/ 85 h 124"/>
                <a:gd name="T50" fmla="*/ 120 w 216"/>
                <a:gd name="T51" fmla="*/ 84 h 124"/>
                <a:gd name="T52" fmla="*/ 176 w 216"/>
                <a:gd name="T53" fmla="*/ 49 h 124"/>
                <a:gd name="T54" fmla="*/ 141 w 216"/>
                <a:gd name="T55" fmla="*/ 104 h 124"/>
                <a:gd name="T56" fmla="*/ 108 w 216"/>
                <a:gd name="T57" fmla="*/ 8 h 124"/>
                <a:gd name="T58" fmla="*/ 160 w 216"/>
                <a:gd name="T59" fmla="*/ 22 h 124"/>
                <a:gd name="T60" fmla="*/ 160 w 216"/>
                <a:gd name="T61" fmla="*/ 22 h 124"/>
                <a:gd name="T62" fmla="*/ 163 w 216"/>
                <a:gd name="T63" fmla="*/ 24 h 124"/>
                <a:gd name="T64" fmla="*/ 167 w 216"/>
                <a:gd name="T65" fmla="*/ 20 h 124"/>
                <a:gd name="T66" fmla="*/ 166 w 216"/>
                <a:gd name="T67" fmla="*/ 17 h 124"/>
                <a:gd name="T68" fmla="*/ 166 w 216"/>
                <a:gd name="T69" fmla="*/ 17 h 124"/>
                <a:gd name="T70" fmla="*/ 165 w 216"/>
                <a:gd name="T71" fmla="*/ 16 h 124"/>
                <a:gd name="T72" fmla="*/ 165 w 216"/>
                <a:gd name="T73" fmla="*/ 16 h 124"/>
                <a:gd name="T74" fmla="*/ 108 w 216"/>
                <a:gd name="T75" fmla="*/ 0 h 124"/>
                <a:gd name="T76" fmla="*/ 0 w 216"/>
                <a:gd name="T77" fmla="*/ 108 h 124"/>
                <a:gd name="T78" fmla="*/ 1 w 216"/>
                <a:gd name="T79" fmla="*/ 120 h 124"/>
                <a:gd name="T80" fmla="*/ 1 w 216"/>
                <a:gd name="T81" fmla="*/ 120 h 124"/>
                <a:gd name="T82" fmla="*/ 5 w 216"/>
                <a:gd name="T83" fmla="*/ 124 h 124"/>
                <a:gd name="T84" fmla="*/ 9 w 216"/>
                <a:gd name="T85" fmla="*/ 120 h 124"/>
                <a:gd name="T86" fmla="*/ 9 w 216"/>
                <a:gd name="T87" fmla="*/ 120 h 124"/>
                <a:gd name="T88" fmla="*/ 8 w 216"/>
                <a:gd name="T89" fmla="*/ 108 h 124"/>
                <a:gd name="T90" fmla="*/ 108 w 216"/>
                <a:gd name="T91" fmla="*/ 8 h 124"/>
                <a:gd name="T92" fmla="*/ 205 w 216"/>
                <a:gd name="T93" fmla="*/ 60 h 124"/>
                <a:gd name="T94" fmla="*/ 205 w 216"/>
                <a:gd name="T95" fmla="*/ 60 h 124"/>
                <a:gd name="T96" fmla="*/ 201 w 216"/>
                <a:gd name="T97" fmla="*/ 58 h 124"/>
                <a:gd name="T98" fmla="*/ 197 w 216"/>
                <a:gd name="T99" fmla="*/ 62 h 124"/>
                <a:gd name="T100" fmla="*/ 199 w 216"/>
                <a:gd name="T101" fmla="*/ 66 h 124"/>
                <a:gd name="T102" fmla="*/ 199 w 216"/>
                <a:gd name="T103" fmla="*/ 66 h 124"/>
                <a:gd name="T104" fmla="*/ 208 w 216"/>
                <a:gd name="T105" fmla="*/ 108 h 124"/>
                <a:gd name="T106" fmla="*/ 207 w 216"/>
                <a:gd name="T107" fmla="*/ 120 h 124"/>
                <a:gd name="T108" fmla="*/ 215 w 216"/>
                <a:gd name="T109" fmla="*/ 120 h 124"/>
                <a:gd name="T110" fmla="*/ 216 w 216"/>
                <a:gd name="T111" fmla="*/ 108 h 124"/>
                <a:gd name="T112" fmla="*/ 205 w 216"/>
                <a:gd name="T113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6" h="124">
                  <a:moveTo>
                    <a:pt x="192" y="32"/>
                  </a:moveTo>
                  <a:cubicBezTo>
                    <a:pt x="192" y="31"/>
                    <a:pt x="190" y="31"/>
                    <a:pt x="189" y="31"/>
                  </a:cubicBezTo>
                  <a:cubicBezTo>
                    <a:pt x="188" y="31"/>
                    <a:pt x="187" y="32"/>
                    <a:pt x="186" y="33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15" y="77"/>
                    <a:pt x="115" y="77"/>
                    <a:pt x="115" y="77"/>
                  </a:cubicBezTo>
                  <a:cubicBezTo>
                    <a:pt x="114" y="78"/>
                    <a:pt x="114" y="78"/>
                    <a:pt x="114" y="78"/>
                  </a:cubicBezTo>
                  <a:cubicBezTo>
                    <a:pt x="113" y="78"/>
                    <a:pt x="112" y="79"/>
                    <a:pt x="110" y="81"/>
                  </a:cubicBezTo>
                  <a:cubicBezTo>
                    <a:pt x="101" y="90"/>
                    <a:pt x="101" y="105"/>
                    <a:pt x="110" y="114"/>
                  </a:cubicBezTo>
                  <a:cubicBezTo>
                    <a:pt x="115" y="119"/>
                    <a:pt x="121" y="121"/>
                    <a:pt x="127" y="121"/>
                  </a:cubicBezTo>
                  <a:cubicBezTo>
                    <a:pt x="133" y="121"/>
                    <a:pt x="139" y="119"/>
                    <a:pt x="143" y="114"/>
                  </a:cubicBezTo>
                  <a:cubicBezTo>
                    <a:pt x="145" y="113"/>
                    <a:pt x="146" y="112"/>
                    <a:pt x="146" y="111"/>
                  </a:cubicBezTo>
                  <a:cubicBezTo>
                    <a:pt x="147" y="111"/>
                    <a:pt x="147" y="110"/>
                    <a:pt x="147" y="110"/>
                  </a:cubicBezTo>
                  <a:cubicBezTo>
                    <a:pt x="192" y="39"/>
                    <a:pt x="192" y="39"/>
                    <a:pt x="192" y="39"/>
                  </a:cubicBezTo>
                  <a:cubicBezTo>
                    <a:pt x="192" y="39"/>
                    <a:pt x="192" y="39"/>
                    <a:pt x="192" y="39"/>
                  </a:cubicBezTo>
                  <a:cubicBezTo>
                    <a:pt x="193" y="38"/>
                    <a:pt x="194" y="37"/>
                    <a:pt x="194" y="36"/>
                  </a:cubicBezTo>
                  <a:cubicBezTo>
                    <a:pt x="194" y="35"/>
                    <a:pt x="194" y="33"/>
                    <a:pt x="193" y="32"/>
                  </a:cubicBezTo>
                  <a:lnTo>
                    <a:pt x="192" y="32"/>
                  </a:lnTo>
                  <a:close/>
                  <a:moveTo>
                    <a:pt x="141" y="104"/>
                  </a:moveTo>
                  <a:cubicBezTo>
                    <a:pt x="141" y="105"/>
                    <a:pt x="141" y="105"/>
                    <a:pt x="141" y="105"/>
                  </a:cubicBezTo>
                  <a:cubicBezTo>
                    <a:pt x="140" y="105"/>
                    <a:pt x="140" y="106"/>
                    <a:pt x="140" y="107"/>
                  </a:cubicBezTo>
                  <a:cubicBezTo>
                    <a:pt x="139" y="107"/>
                    <a:pt x="139" y="108"/>
                    <a:pt x="138" y="109"/>
                  </a:cubicBezTo>
                  <a:cubicBezTo>
                    <a:pt x="135" y="112"/>
                    <a:pt x="131" y="113"/>
                    <a:pt x="127" y="113"/>
                  </a:cubicBezTo>
                  <a:cubicBezTo>
                    <a:pt x="123" y="113"/>
                    <a:pt x="119" y="112"/>
                    <a:pt x="116" y="109"/>
                  </a:cubicBezTo>
                  <a:cubicBezTo>
                    <a:pt x="110" y="103"/>
                    <a:pt x="110" y="93"/>
                    <a:pt x="116" y="87"/>
                  </a:cubicBezTo>
                  <a:cubicBezTo>
                    <a:pt x="117" y="86"/>
                    <a:pt x="118" y="85"/>
                    <a:pt x="118" y="85"/>
                  </a:cubicBezTo>
                  <a:cubicBezTo>
                    <a:pt x="119" y="84"/>
                    <a:pt x="119" y="84"/>
                    <a:pt x="120" y="84"/>
                  </a:cubicBezTo>
                  <a:cubicBezTo>
                    <a:pt x="176" y="49"/>
                    <a:pt x="176" y="49"/>
                    <a:pt x="176" y="49"/>
                  </a:cubicBezTo>
                  <a:lnTo>
                    <a:pt x="141" y="104"/>
                  </a:lnTo>
                  <a:close/>
                  <a:moveTo>
                    <a:pt x="108" y="8"/>
                  </a:moveTo>
                  <a:cubicBezTo>
                    <a:pt x="127" y="8"/>
                    <a:pt x="145" y="13"/>
                    <a:pt x="160" y="22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61" y="23"/>
                    <a:pt x="162" y="24"/>
                    <a:pt x="163" y="24"/>
                  </a:cubicBezTo>
                  <a:cubicBezTo>
                    <a:pt x="165" y="24"/>
                    <a:pt x="167" y="22"/>
                    <a:pt x="167" y="20"/>
                  </a:cubicBezTo>
                  <a:cubicBezTo>
                    <a:pt x="167" y="19"/>
                    <a:pt x="167" y="18"/>
                    <a:pt x="166" y="17"/>
                  </a:cubicBezTo>
                  <a:cubicBezTo>
                    <a:pt x="166" y="17"/>
                    <a:pt x="166" y="17"/>
                    <a:pt x="166" y="17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48" y="6"/>
                    <a:pt x="129" y="0"/>
                    <a:pt x="108" y="0"/>
                  </a:cubicBezTo>
                  <a:cubicBezTo>
                    <a:pt x="48" y="0"/>
                    <a:pt x="0" y="48"/>
                    <a:pt x="0" y="108"/>
                  </a:cubicBezTo>
                  <a:cubicBezTo>
                    <a:pt x="0" y="112"/>
                    <a:pt x="0" y="116"/>
                    <a:pt x="1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2"/>
                    <a:pt x="2" y="124"/>
                    <a:pt x="5" y="124"/>
                  </a:cubicBezTo>
                  <a:cubicBezTo>
                    <a:pt x="7" y="124"/>
                    <a:pt x="9" y="122"/>
                    <a:pt x="9" y="120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8" y="116"/>
                    <a:pt x="8" y="112"/>
                    <a:pt x="8" y="108"/>
                  </a:cubicBezTo>
                  <a:cubicBezTo>
                    <a:pt x="8" y="53"/>
                    <a:pt x="53" y="8"/>
                    <a:pt x="108" y="8"/>
                  </a:cubicBezTo>
                  <a:close/>
                  <a:moveTo>
                    <a:pt x="205" y="60"/>
                  </a:moveTo>
                  <a:cubicBezTo>
                    <a:pt x="205" y="60"/>
                    <a:pt x="205" y="60"/>
                    <a:pt x="205" y="60"/>
                  </a:cubicBezTo>
                  <a:cubicBezTo>
                    <a:pt x="204" y="59"/>
                    <a:pt x="203" y="58"/>
                    <a:pt x="201" y="58"/>
                  </a:cubicBezTo>
                  <a:cubicBezTo>
                    <a:pt x="199" y="58"/>
                    <a:pt x="197" y="60"/>
                    <a:pt x="197" y="62"/>
                  </a:cubicBezTo>
                  <a:cubicBezTo>
                    <a:pt x="197" y="64"/>
                    <a:pt x="198" y="65"/>
                    <a:pt x="199" y="66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205" y="79"/>
                    <a:pt x="208" y="93"/>
                    <a:pt x="208" y="108"/>
                  </a:cubicBezTo>
                  <a:cubicBezTo>
                    <a:pt x="208" y="112"/>
                    <a:pt x="208" y="116"/>
                    <a:pt x="207" y="120"/>
                  </a:cubicBezTo>
                  <a:cubicBezTo>
                    <a:pt x="215" y="120"/>
                    <a:pt x="215" y="120"/>
                    <a:pt x="215" y="120"/>
                  </a:cubicBezTo>
                  <a:cubicBezTo>
                    <a:pt x="216" y="116"/>
                    <a:pt x="216" y="112"/>
                    <a:pt x="216" y="108"/>
                  </a:cubicBezTo>
                  <a:cubicBezTo>
                    <a:pt x="216" y="90"/>
                    <a:pt x="212" y="74"/>
                    <a:pt x="205" y="6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Freeform 16"/>
          <p:cNvSpPr>
            <a:spLocks noEditPoints="1"/>
          </p:cNvSpPr>
          <p:nvPr/>
        </p:nvSpPr>
        <p:spPr bwMode="auto">
          <a:xfrm>
            <a:off x="4464202" y="3976894"/>
            <a:ext cx="510125" cy="472115"/>
          </a:xfrm>
          <a:custGeom>
            <a:avLst/>
            <a:gdLst>
              <a:gd name="T0" fmla="*/ 136 w 216"/>
              <a:gd name="T1" fmla="*/ 44 h 200"/>
              <a:gd name="T2" fmla="*/ 84 w 216"/>
              <a:gd name="T3" fmla="*/ 16 h 200"/>
              <a:gd name="T4" fmla="*/ 92 w 216"/>
              <a:gd name="T5" fmla="*/ 24 h 200"/>
              <a:gd name="T6" fmla="*/ 128 w 216"/>
              <a:gd name="T7" fmla="*/ 36 h 200"/>
              <a:gd name="T8" fmla="*/ 92 w 216"/>
              <a:gd name="T9" fmla="*/ 24 h 200"/>
              <a:gd name="T10" fmla="*/ 152 w 216"/>
              <a:gd name="T11" fmla="*/ 36 h 200"/>
              <a:gd name="T12" fmla="*/ 132 w 216"/>
              <a:gd name="T13" fmla="*/ 0 h 200"/>
              <a:gd name="T14" fmla="*/ 68 w 216"/>
              <a:gd name="T15" fmla="*/ 20 h 200"/>
              <a:gd name="T16" fmla="*/ 56 w 216"/>
              <a:gd name="T17" fmla="*/ 36 h 200"/>
              <a:gd name="T18" fmla="*/ 20 w 216"/>
              <a:gd name="T19" fmla="*/ 24 h 200"/>
              <a:gd name="T20" fmla="*/ 0 w 216"/>
              <a:gd name="T21" fmla="*/ 56 h 200"/>
              <a:gd name="T22" fmla="*/ 20 w 216"/>
              <a:gd name="T23" fmla="*/ 172 h 200"/>
              <a:gd name="T24" fmla="*/ 109 w 216"/>
              <a:gd name="T25" fmla="*/ 200 h 200"/>
              <a:gd name="T26" fmla="*/ 196 w 216"/>
              <a:gd name="T27" fmla="*/ 172 h 200"/>
              <a:gd name="T28" fmla="*/ 216 w 216"/>
              <a:gd name="T29" fmla="*/ 56 h 200"/>
              <a:gd name="T30" fmla="*/ 28 w 216"/>
              <a:gd name="T31" fmla="*/ 32 h 200"/>
              <a:gd name="T32" fmla="*/ 48 w 216"/>
              <a:gd name="T33" fmla="*/ 36 h 200"/>
              <a:gd name="T34" fmla="*/ 28 w 216"/>
              <a:gd name="T35" fmla="*/ 32 h 200"/>
              <a:gd name="T36" fmla="*/ 162 w 216"/>
              <a:gd name="T37" fmla="*/ 144 h 200"/>
              <a:gd name="T38" fmla="*/ 62 w 216"/>
              <a:gd name="T39" fmla="*/ 165 h 200"/>
              <a:gd name="T40" fmla="*/ 60 w 216"/>
              <a:gd name="T41" fmla="*/ 161 h 200"/>
              <a:gd name="T42" fmla="*/ 58 w 216"/>
              <a:gd name="T43" fmla="*/ 155 h 200"/>
              <a:gd name="T44" fmla="*/ 56 w 216"/>
              <a:gd name="T45" fmla="*/ 151 h 200"/>
              <a:gd name="T46" fmla="*/ 55 w 216"/>
              <a:gd name="T47" fmla="*/ 145 h 200"/>
              <a:gd name="T48" fmla="*/ 55 w 216"/>
              <a:gd name="T49" fmla="*/ 138 h 200"/>
              <a:gd name="T50" fmla="*/ 163 w 216"/>
              <a:gd name="T51" fmla="*/ 138 h 200"/>
              <a:gd name="T52" fmla="*/ 208 w 216"/>
              <a:gd name="T53" fmla="*/ 152 h 200"/>
              <a:gd name="T54" fmla="*/ 165 w 216"/>
              <a:gd name="T55" fmla="*/ 164 h 200"/>
              <a:gd name="T56" fmla="*/ 171 w 216"/>
              <a:gd name="T57" fmla="*/ 138 h 200"/>
              <a:gd name="T58" fmla="*/ 47 w 216"/>
              <a:gd name="T59" fmla="*/ 138 h 200"/>
              <a:gd name="T60" fmla="*/ 52 w 216"/>
              <a:gd name="T61" fmla="*/ 164 h 200"/>
              <a:gd name="T62" fmla="*/ 8 w 216"/>
              <a:gd name="T63" fmla="*/ 152 h 200"/>
              <a:gd name="T64" fmla="*/ 208 w 216"/>
              <a:gd name="T65" fmla="*/ 64 h 200"/>
              <a:gd name="T66" fmla="*/ 208 w 216"/>
              <a:gd name="T67" fmla="*/ 56 h 200"/>
              <a:gd name="T68" fmla="*/ 8 w 216"/>
              <a:gd name="T69" fmla="*/ 56 h 200"/>
              <a:gd name="T70" fmla="*/ 76 w 216"/>
              <a:gd name="T71" fmla="*/ 44 h 200"/>
              <a:gd name="T72" fmla="*/ 88 w 216"/>
              <a:gd name="T73" fmla="*/ 8 h 200"/>
              <a:gd name="T74" fmla="*/ 144 w 216"/>
              <a:gd name="T75" fmla="*/ 20 h 200"/>
              <a:gd name="T76" fmla="*/ 196 w 216"/>
              <a:gd name="T77" fmla="*/ 44 h 200"/>
              <a:gd name="T78" fmla="*/ 109 w 216"/>
              <a:gd name="T79" fmla="*/ 98 h 200"/>
              <a:gd name="T80" fmla="*/ 109 w 216"/>
              <a:gd name="T81" fmla="*/ 181 h 200"/>
              <a:gd name="T82" fmla="*/ 109 w 216"/>
              <a:gd name="T83" fmla="*/ 98 h 200"/>
              <a:gd name="T84" fmla="*/ 76 w 216"/>
              <a:gd name="T85" fmla="*/ 139 h 200"/>
              <a:gd name="T86" fmla="*/ 143 w 216"/>
              <a:gd name="T87" fmla="*/ 139 h 200"/>
              <a:gd name="T88" fmla="*/ 176 w 216"/>
              <a:gd name="T89" fmla="*/ 88 h 200"/>
              <a:gd name="T90" fmla="*/ 196 w 216"/>
              <a:gd name="T91" fmla="*/ 84 h 200"/>
              <a:gd name="T92" fmla="*/ 176 w 216"/>
              <a:gd name="T93" fmla="*/ 80 h 200"/>
              <a:gd name="T94" fmla="*/ 176 w 216"/>
              <a:gd name="T95" fmla="*/ 88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16" h="200">
                <a:moveTo>
                  <a:pt x="84" y="44"/>
                </a:moveTo>
                <a:cubicBezTo>
                  <a:pt x="136" y="44"/>
                  <a:pt x="136" y="44"/>
                  <a:pt x="136" y="44"/>
                </a:cubicBezTo>
                <a:cubicBezTo>
                  <a:pt x="136" y="16"/>
                  <a:pt x="136" y="16"/>
                  <a:pt x="136" y="16"/>
                </a:cubicBezTo>
                <a:cubicBezTo>
                  <a:pt x="84" y="16"/>
                  <a:pt x="84" y="16"/>
                  <a:pt x="84" y="16"/>
                </a:cubicBezTo>
                <a:lnTo>
                  <a:pt x="84" y="44"/>
                </a:lnTo>
                <a:close/>
                <a:moveTo>
                  <a:pt x="92" y="24"/>
                </a:moveTo>
                <a:cubicBezTo>
                  <a:pt x="128" y="24"/>
                  <a:pt x="128" y="24"/>
                  <a:pt x="128" y="24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92" y="36"/>
                  <a:pt x="92" y="36"/>
                  <a:pt x="92" y="36"/>
                </a:cubicBezTo>
                <a:lnTo>
                  <a:pt x="92" y="24"/>
                </a:lnTo>
                <a:close/>
                <a:moveTo>
                  <a:pt x="196" y="36"/>
                </a:moveTo>
                <a:cubicBezTo>
                  <a:pt x="152" y="36"/>
                  <a:pt x="152" y="36"/>
                  <a:pt x="152" y="36"/>
                </a:cubicBezTo>
                <a:cubicBezTo>
                  <a:pt x="152" y="20"/>
                  <a:pt x="152" y="20"/>
                  <a:pt x="152" y="20"/>
                </a:cubicBezTo>
                <a:cubicBezTo>
                  <a:pt x="152" y="9"/>
                  <a:pt x="143" y="0"/>
                  <a:pt x="132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77" y="0"/>
                  <a:pt x="68" y="9"/>
                  <a:pt x="68" y="20"/>
                </a:cubicBezTo>
                <a:cubicBezTo>
                  <a:pt x="68" y="36"/>
                  <a:pt x="68" y="36"/>
                  <a:pt x="68" y="36"/>
                </a:cubicBezTo>
                <a:cubicBezTo>
                  <a:pt x="56" y="36"/>
                  <a:pt x="56" y="36"/>
                  <a:pt x="56" y="36"/>
                </a:cubicBezTo>
                <a:cubicBezTo>
                  <a:pt x="56" y="24"/>
                  <a:pt x="56" y="24"/>
                  <a:pt x="56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36"/>
                  <a:pt x="20" y="36"/>
                  <a:pt x="20" y="36"/>
                </a:cubicBezTo>
                <a:cubicBezTo>
                  <a:pt x="9" y="36"/>
                  <a:pt x="0" y="45"/>
                  <a:pt x="0" y="56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63"/>
                  <a:pt x="9" y="172"/>
                  <a:pt x="20" y="172"/>
                </a:cubicBezTo>
                <a:cubicBezTo>
                  <a:pt x="57" y="172"/>
                  <a:pt x="57" y="172"/>
                  <a:pt x="57" y="172"/>
                </a:cubicBezTo>
                <a:cubicBezTo>
                  <a:pt x="68" y="189"/>
                  <a:pt x="87" y="200"/>
                  <a:pt x="109" y="200"/>
                </a:cubicBezTo>
                <a:cubicBezTo>
                  <a:pt x="130" y="200"/>
                  <a:pt x="149" y="189"/>
                  <a:pt x="160" y="172"/>
                </a:cubicBezTo>
                <a:cubicBezTo>
                  <a:pt x="196" y="172"/>
                  <a:pt x="196" y="172"/>
                  <a:pt x="196" y="172"/>
                </a:cubicBezTo>
                <a:cubicBezTo>
                  <a:pt x="207" y="172"/>
                  <a:pt x="216" y="163"/>
                  <a:pt x="216" y="152"/>
                </a:cubicBezTo>
                <a:cubicBezTo>
                  <a:pt x="216" y="56"/>
                  <a:pt x="216" y="56"/>
                  <a:pt x="216" y="56"/>
                </a:cubicBezTo>
                <a:cubicBezTo>
                  <a:pt x="216" y="45"/>
                  <a:pt x="207" y="36"/>
                  <a:pt x="196" y="36"/>
                </a:cubicBezTo>
                <a:close/>
                <a:moveTo>
                  <a:pt x="28" y="32"/>
                </a:moveTo>
                <a:cubicBezTo>
                  <a:pt x="48" y="32"/>
                  <a:pt x="48" y="32"/>
                  <a:pt x="48" y="32"/>
                </a:cubicBezTo>
                <a:cubicBezTo>
                  <a:pt x="48" y="36"/>
                  <a:pt x="48" y="36"/>
                  <a:pt x="48" y="36"/>
                </a:cubicBezTo>
                <a:cubicBezTo>
                  <a:pt x="28" y="36"/>
                  <a:pt x="28" y="36"/>
                  <a:pt x="28" y="36"/>
                </a:cubicBezTo>
                <a:lnTo>
                  <a:pt x="28" y="32"/>
                </a:lnTo>
                <a:close/>
                <a:moveTo>
                  <a:pt x="163" y="143"/>
                </a:moveTo>
                <a:cubicBezTo>
                  <a:pt x="162" y="144"/>
                  <a:pt x="162" y="144"/>
                  <a:pt x="162" y="144"/>
                </a:cubicBezTo>
                <a:cubicBezTo>
                  <a:pt x="159" y="171"/>
                  <a:pt x="137" y="192"/>
                  <a:pt x="109" y="192"/>
                </a:cubicBezTo>
                <a:cubicBezTo>
                  <a:pt x="89" y="192"/>
                  <a:pt x="72" y="181"/>
                  <a:pt x="62" y="165"/>
                </a:cubicBezTo>
                <a:cubicBezTo>
                  <a:pt x="62" y="164"/>
                  <a:pt x="61" y="163"/>
                  <a:pt x="61" y="163"/>
                </a:cubicBezTo>
                <a:cubicBezTo>
                  <a:pt x="61" y="162"/>
                  <a:pt x="60" y="162"/>
                  <a:pt x="60" y="161"/>
                </a:cubicBezTo>
                <a:cubicBezTo>
                  <a:pt x="60" y="160"/>
                  <a:pt x="59" y="158"/>
                  <a:pt x="58" y="157"/>
                </a:cubicBezTo>
                <a:cubicBezTo>
                  <a:pt x="58" y="156"/>
                  <a:pt x="58" y="156"/>
                  <a:pt x="58" y="155"/>
                </a:cubicBezTo>
                <a:cubicBezTo>
                  <a:pt x="58" y="155"/>
                  <a:pt x="57" y="154"/>
                  <a:pt x="57" y="153"/>
                </a:cubicBezTo>
                <a:cubicBezTo>
                  <a:pt x="57" y="152"/>
                  <a:pt x="57" y="151"/>
                  <a:pt x="56" y="151"/>
                </a:cubicBezTo>
                <a:cubicBezTo>
                  <a:pt x="56" y="150"/>
                  <a:pt x="56" y="149"/>
                  <a:pt x="56" y="148"/>
                </a:cubicBezTo>
                <a:cubicBezTo>
                  <a:pt x="56" y="147"/>
                  <a:pt x="56" y="146"/>
                  <a:pt x="55" y="145"/>
                </a:cubicBezTo>
                <a:cubicBezTo>
                  <a:pt x="55" y="144"/>
                  <a:pt x="55" y="144"/>
                  <a:pt x="55" y="143"/>
                </a:cubicBezTo>
                <a:cubicBezTo>
                  <a:pt x="55" y="142"/>
                  <a:pt x="55" y="140"/>
                  <a:pt x="55" y="138"/>
                </a:cubicBezTo>
                <a:cubicBezTo>
                  <a:pt x="55" y="109"/>
                  <a:pt x="79" y="85"/>
                  <a:pt x="109" y="85"/>
                </a:cubicBezTo>
                <a:cubicBezTo>
                  <a:pt x="139" y="85"/>
                  <a:pt x="163" y="109"/>
                  <a:pt x="163" y="138"/>
                </a:cubicBezTo>
                <a:cubicBezTo>
                  <a:pt x="163" y="140"/>
                  <a:pt x="163" y="142"/>
                  <a:pt x="163" y="143"/>
                </a:cubicBezTo>
                <a:close/>
                <a:moveTo>
                  <a:pt x="208" y="152"/>
                </a:moveTo>
                <a:cubicBezTo>
                  <a:pt x="208" y="159"/>
                  <a:pt x="203" y="164"/>
                  <a:pt x="196" y="164"/>
                </a:cubicBezTo>
                <a:cubicBezTo>
                  <a:pt x="165" y="164"/>
                  <a:pt x="165" y="164"/>
                  <a:pt x="165" y="164"/>
                </a:cubicBezTo>
                <a:cubicBezTo>
                  <a:pt x="168" y="158"/>
                  <a:pt x="170" y="151"/>
                  <a:pt x="170" y="145"/>
                </a:cubicBezTo>
                <a:cubicBezTo>
                  <a:pt x="171" y="143"/>
                  <a:pt x="171" y="140"/>
                  <a:pt x="171" y="138"/>
                </a:cubicBezTo>
                <a:cubicBezTo>
                  <a:pt x="171" y="104"/>
                  <a:pt x="143" y="77"/>
                  <a:pt x="109" y="77"/>
                </a:cubicBezTo>
                <a:cubicBezTo>
                  <a:pt x="75" y="77"/>
                  <a:pt x="47" y="104"/>
                  <a:pt x="47" y="138"/>
                </a:cubicBezTo>
                <a:cubicBezTo>
                  <a:pt x="47" y="140"/>
                  <a:pt x="47" y="143"/>
                  <a:pt x="47" y="145"/>
                </a:cubicBezTo>
                <a:cubicBezTo>
                  <a:pt x="48" y="151"/>
                  <a:pt x="50" y="158"/>
                  <a:pt x="52" y="164"/>
                </a:cubicBezTo>
                <a:cubicBezTo>
                  <a:pt x="20" y="164"/>
                  <a:pt x="20" y="164"/>
                  <a:pt x="20" y="164"/>
                </a:cubicBezTo>
                <a:cubicBezTo>
                  <a:pt x="13" y="164"/>
                  <a:pt x="8" y="159"/>
                  <a:pt x="8" y="152"/>
                </a:cubicBezTo>
                <a:cubicBezTo>
                  <a:pt x="8" y="64"/>
                  <a:pt x="8" y="64"/>
                  <a:pt x="8" y="64"/>
                </a:cubicBezTo>
                <a:cubicBezTo>
                  <a:pt x="208" y="64"/>
                  <a:pt x="208" y="64"/>
                  <a:pt x="208" y="64"/>
                </a:cubicBezTo>
                <a:lnTo>
                  <a:pt x="208" y="152"/>
                </a:lnTo>
                <a:close/>
                <a:moveTo>
                  <a:pt x="208" y="56"/>
                </a:move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49"/>
                  <a:pt x="13" y="44"/>
                  <a:pt x="20" y="44"/>
                </a:cubicBezTo>
                <a:cubicBezTo>
                  <a:pt x="76" y="44"/>
                  <a:pt x="76" y="44"/>
                  <a:pt x="76" y="44"/>
                </a:cubicBezTo>
                <a:cubicBezTo>
                  <a:pt x="76" y="20"/>
                  <a:pt x="76" y="20"/>
                  <a:pt x="76" y="20"/>
                </a:cubicBezTo>
                <a:cubicBezTo>
                  <a:pt x="76" y="13"/>
                  <a:pt x="81" y="8"/>
                  <a:pt x="88" y="8"/>
                </a:cubicBezTo>
                <a:cubicBezTo>
                  <a:pt x="132" y="8"/>
                  <a:pt x="132" y="8"/>
                  <a:pt x="132" y="8"/>
                </a:cubicBezTo>
                <a:cubicBezTo>
                  <a:pt x="139" y="8"/>
                  <a:pt x="144" y="13"/>
                  <a:pt x="144" y="20"/>
                </a:cubicBezTo>
                <a:cubicBezTo>
                  <a:pt x="144" y="44"/>
                  <a:pt x="144" y="44"/>
                  <a:pt x="144" y="44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203" y="44"/>
                  <a:pt x="208" y="49"/>
                  <a:pt x="208" y="56"/>
                </a:cubicBezTo>
                <a:close/>
                <a:moveTo>
                  <a:pt x="109" y="98"/>
                </a:moveTo>
                <a:cubicBezTo>
                  <a:pt x="86" y="98"/>
                  <a:pt x="68" y="116"/>
                  <a:pt x="68" y="139"/>
                </a:cubicBezTo>
                <a:cubicBezTo>
                  <a:pt x="68" y="162"/>
                  <a:pt x="86" y="181"/>
                  <a:pt x="109" y="181"/>
                </a:cubicBezTo>
                <a:cubicBezTo>
                  <a:pt x="132" y="181"/>
                  <a:pt x="151" y="162"/>
                  <a:pt x="151" y="139"/>
                </a:cubicBezTo>
                <a:cubicBezTo>
                  <a:pt x="151" y="116"/>
                  <a:pt x="132" y="98"/>
                  <a:pt x="109" y="98"/>
                </a:cubicBezTo>
                <a:close/>
                <a:moveTo>
                  <a:pt x="109" y="173"/>
                </a:moveTo>
                <a:cubicBezTo>
                  <a:pt x="91" y="173"/>
                  <a:pt x="76" y="158"/>
                  <a:pt x="76" y="139"/>
                </a:cubicBezTo>
                <a:cubicBezTo>
                  <a:pt x="76" y="121"/>
                  <a:pt x="91" y="106"/>
                  <a:pt x="109" y="106"/>
                </a:cubicBezTo>
                <a:cubicBezTo>
                  <a:pt x="128" y="106"/>
                  <a:pt x="143" y="121"/>
                  <a:pt x="143" y="139"/>
                </a:cubicBezTo>
                <a:cubicBezTo>
                  <a:pt x="143" y="158"/>
                  <a:pt x="128" y="173"/>
                  <a:pt x="109" y="173"/>
                </a:cubicBezTo>
                <a:close/>
                <a:moveTo>
                  <a:pt x="176" y="88"/>
                </a:moveTo>
                <a:cubicBezTo>
                  <a:pt x="192" y="88"/>
                  <a:pt x="192" y="88"/>
                  <a:pt x="192" y="88"/>
                </a:cubicBezTo>
                <a:cubicBezTo>
                  <a:pt x="194" y="88"/>
                  <a:pt x="196" y="87"/>
                  <a:pt x="196" y="84"/>
                </a:cubicBezTo>
                <a:cubicBezTo>
                  <a:pt x="196" y="82"/>
                  <a:pt x="194" y="80"/>
                  <a:pt x="192" y="80"/>
                </a:cubicBezTo>
                <a:cubicBezTo>
                  <a:pt x="176" y="80"/>
                  <a:pt x="176" y="80"/>
                  <a:pt x="176" y="80"/>
                </a:cubicBezTo>
                <a:cubicBezTo>
                  <a:pt x="174" y="80"/>
                  <a:pt x="172" y="82"/>
                  <a:pt x="172" y="84"/>
                </a:cubicBezTo>
                <a:cubicBezTo>
                  <a:pt x="172" y="87"/>
                  <a:pt x="174" y="88"/>
                  <a:pt x="176" y="88"/>
                </a:cubicBezTo>
                <a:close/>
              </a:path>
            </a:pathLst>
          </a:custGeom>
          <a:solidFill>
            <a:srgbClr val="F2F2F2">
              <a:alpha val="20000"/>
            </a:srgb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2" name="Freeform 43"/>
          <p:cNvSpPr>
            <a:spLocks noEditPoints="1"/>
          </p:cNvSpPr>
          <p:nvPr/>
        </p:nvSpPr>
        <p:spPr bwMode="auto">
          <a:xfrm>
            <a:off x="5832932" y="2203451"/>
            <a:ext cx="639110" cy="543717"/>
          </a:xfrm>
          <a:custGeom>
            <a:avLst/>
            <a:gdLst>
              <a:gd name="T0" fmla="*/ 193 w 221"/>
              <a:gd name="T1" fmla="*/ 102 h 187"/>
              <a:gd name="T2" fmla="*/ 221 w 221"/>
              <a:gd name="T3" fmla="*/ 74 h 187"/>
              <a:gd name="T4" fmla="*/ 147 w 221"/>
              <a:gd name="T5" fmla="*/ 0 h 187"/>
              <a:gd name="T6" fmla="*/ 119 w 221"/>
              <a:gd name="T7" fmla="*/ 29 h 187"/>
              <a:gd name="T8" fmla="*/ 125 w 221"/>
              <a:gd name="T9" fmla="*/ 34 h 187"/>
              <a:gd name="T10" fmla="*/ 114 w 221"/>
              <a:gd name="T11" fmla="*/ 46 h 187"/>
              <a:gd name="T12" fmla="*/ 102 w 221"/>
              <a:gd name="T13" fmla="*/ 34 h 187"/>
              <a:gd name="T14" fmla="*/ 108 w 221"/>
              <a:gd name="T15" fmla="*/ 29 h 187"/>
              <a:gd name="T16" fmla="*/ 80 w 221"/>
              <a:gd name="T17" fmla="*/ 0 h 187"/>
              <a:gd name="T18" fmla="*/ 0 w 221"/>
              <a:gd name="T19" fmla="*/ 80 h 187"/>
              <a:gd name="T20" fmla="*/ 29 w 221"/>
              <a:gd name="T21" fmla="*/ 108 h 187"/>
              <a:gd name="T22" fmla="*/ 34 w 221"/>
              <a:gd name="T23" fmla="*/ 102 h 187"/>
              <a:gd name="T24" fmla="*/ 119 w 221"/>
              <a:gd name="T25" fmla="*/ 187 h 187"/>
              <a:gd name="T26" fmla="*/ 187 w 221"/>
              <a:gd name="T27" fmla="*/ 119 h 187"/>
              <a:gd name="T28" fmla="*/ 176 w 221"/>
              <a:gd name="T29" fmla="*/ 108 h 187"/>
              <a:gd name="T30" fmla="*/ 187 w 221"/>
              <a:gd name="T31" fmla="*/ 96 h 187"/>
              <a:gd name="T32" fmla="*/ 193 w 221"/>
              <a:gd name="T33" fmla="*/ 102 h 187"/>
              <a:gd name="T34" fmla="*/ 12 w 221"/>
              <a:gd name="T35" fmla="*/ 80 h 187"/>
              <a:gd name="T36" fmla="*/ 80 w 221"/>
              <a:gd name="T37" fmla="*/ 12 h 187"/>
              <a:gd name="T38" fmla="*/ 97 w 221"/>
              <a:gd name="T39" fmla="*/ 29 h 187"/>
              <a:gd name="T40" fmla="*/ 29 w 221"/>
              <a:gd name="T41" fmla="*/ 96 h 187"/>
              <a:gd name="T42" fmla="*/ 12 w 221"/>
              <a:gd name="T43" fmla="*/ 80 h 187"/>
              <a:gd name="T44" fmla="*/ 167 w 221"/>
              <a:gd name="T45" fmla="*/ 128 h 187"/>
              <a:gd name="T46" fmla="*/ 142 w 221"/>
              <a:gd name="T47" fmla="*/ 102 h 187"/>
              <a:gd name="T48" fmla="*/ 136 w 221"/>
              <a:gd name="T49" fmla="*/ 102 h 187"/>
              <a:gd name="T50" fmla="*/ 136 w 221"/>
              <a:gd name="T51" fmla="*/ 108 h 187"/>
              <a:gd name="T52" fmla="*/ 162 w 221"/>
              <a:gd name="T53" fmla="*/ 133 h 187"/>
              <a:gd name="T54" fmla="*/ 150 w 221"/>
              <a:gd name="T55" fmla="*/ 145 h 187"/>
              <a:gd name="T56" fmla="*/ 125 w 221"/>
              <a:gd name="T57" fmla="*/ 119 h 187"/>
              <a:gd name="T58" fmla="*/ 119 w 221"/>
              <a:gd name="T59" fmla="*/ 119 h 187"/>
              <a:gd name="T60" fmla="*/ 119 w 221"/>
              <a:gd name="T61" fmla="*/ 125 h 187"/>
              <a:gd name="T62" fmla="*/ 145 w 221"/>
              <a:gd name="T63" fmla="*/ 150 h 187"/>
              <a:gd name="T64" fmla="*/ 145 w 221"/>
              <a:gd name="T65" fmla="*/ 150 h 187"/>
              <a:gd name="T66" fmla="*/ 133 w 221"/>
              <a:gd name="T67" fmla="*/ 162 h 187"/>
              <a:gd name="T68" fmla="*/ 108 w 221"/>
              <a:gd name="T69" fmla="*/ 136 h 187"/>
              <a:gd name="T70" fmla="*/ 102 w 221"/>
              <a:gd name="T71" fmla="*/ 136 h 187"/>
              <a:gd name="T72" fmla="*/ 102 w 221"/>
              <a:gd name="T73" fmla="*/ 142 h 187"/>
              <a:gd name="T74" fmla="*/ 128 w 221"/>
              <a:gd name="T75" fmla="*/ 167 h 187"/>
              <a:gd name="T76" fmla="*/ 128 w 221"/>
              <a:gd name="T77" fmla="*/ 167 h 187"/>
              <a:gd name="T78" fmla="*/ 119 w 221"/>
              <a:gd name="T79" fmla="*/ 176 h 187"/>
              <a:gd name="T80" fmla="*/ 40 w 221"/>
              <a:gd name="T81" fmla="*/ 96 h 187"/>
              <a:gd name="T82" fmla="*/ 97 w 221"/>
              <a:gd name="T83" fmla="*/ 40 h 187"/>
              <a:gd name="T84" fmla="*/ 108 w 221"/>
              <a:gd name="T85" fmla="*/ 51 h 187"/>
              <a:gd name="T86" fmla="*/ 77 w 221"/>
              <a:gd name="T87" fmla="*/ 82 h 187"/>
              <a:gd name="T88" fmla="*/ 99 w 221"/>
              <a:gd name="T89" fmla="*/ 105 h 187"/>
              <a:gd name="T90" fmla="*/ 130 w 221"/>
              <a:gd name="T91" fmla="*/ 74 h 187"/>
              <a:gd name="T92" fmla="*/ 176 w 221"/>
              <a:gd name="T93" fmla="*/ 119 h 187"/>
              <a:gd name="T94" fmla="*/ 167 w 221"/>
              <a:gd name="T95" fmla="*/ 128 h 187"/>
              <a:gd name="T96" fmla="*/ 170 w 221"/>
              <a:gd name="T97" fmla="*/ 102 h 187"/>
              <a:gd name="T98" fmla="*/ 133 w 221"/>
              <a:gd name="T99" fmla="*/ 65 h 187"/>
              <a:gd name="T100" fmla="*/ 128 w 221"/>
              <a:gd name="T101" fmla="*/ 65 h 187"/>
              <a:gd name="T102" fmla="*/ 99 w 221"/>
              <a:gd name="T103" fmla="*/ 94 h 187"/>
              <a:gd name="T104" fmla="*/ 88 w 221"/>
              <a:gd name="T105" fmla="*/ 82 h 187"/>
              <a:gd name="T106" fmla="*/ 116 w 221"/>
              <a:gd name="T107" fmla="*/ 54 h 187"/>
              <a:gd name="T108" fmla="*/ 130 w 221"/>
              <a:gd name="T109" fmla="*/ 40 h 187"/>
              <a:gd name="T110" fmla="*/ 181 w 221"/>
              <a:gd name="T111" fmla="*/ 91 h 187"/>
              <a:gd name="T112" fmla="*/ 170 w 221"/>
              <a:gd name="T113" fmla="*/ 102 h 187"/>
              <a:gd name="T114" fmla="*/ 147 w 221"/>
              <a:gd name="T115" fmla="*/ 12 h 187"/>
              <a:gd name="T116" fmla="*/ 210 w 221"/>
              <a:gd name="T117" fmla="*/ 74 h 187"/>
              <a:gd name="T118" fmla="*/ 193 w 221"/>
              <a:gd name="T119" fmla="*/ 91 h 187"/>
              <a:gd name="T120" fmla="*/ 130 w 221"/>
              <a:gd name="T121" fmla="*/ 29 h 187"/>
              <a:gd name="T122" fmla="*/ 147 w 221"/>
              <a:gd name="T123" fmla="*/ 1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1" h="187">
                <a:moveTo>
                  <a:pt x="193" y="102"/>
                </a:moveTo>
                <a:cubicBezTo>
                  <a:pt x="221" y="74"/>
                  <a:pt x="221" y="74"/>
                  <a:pt x="221" y="74"/>
                </a:cubicBezTo>
                <a:cubicBezTo>
                  <a:pt x="147" y="0"/>
                  <a:pt x="147" y="0"/>
                  <a:pt x="147" y="0"/>
                </a:cubicBezTo>
                <a:cubicBezTo>
                  <a:pt x="119" y="29"/>
                  <a:pt x="119" y="29"/>
                  <a:pt x="119" y="29"/>
                </a:cubicBezTo>
                <a:cubicBezTo>
                  <a:pt x="125" y="34"/>
                  <a:pt x="125" y="34"/>
                  <a:pt x="125" y="34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8" y="29"/>
                  <a:pt x="108" y="29"/>
                  <a:pt x="108" y="29"/>
                </a:cubicBezTo>
                <a:cubicBezTo>
                  <a:pt x="80" y="0"/>
                  <a:pt x="80" y="0"/>
                  <a:pt x="80" y="0"/>
                </a:cubicBezTo>
                <a:cubicBezTo>
                  <a:pt x="0" y="80"/>
                  <a:pt x="0" y="80"/>
                  <a:pt x="0" y="80"/>
                </a:cubicBezTo>
                <a:cubicBezTo>
                  <a:pt x="29" y="108"/>
                  <a:pt x="29" y="108"/>
                  <a:pt x="29" y="108"/>
                </a:cubicBezTo>
                <a:cubicBezTo>
                  <a:pt x="34" y="102"/>
                  <a:pt x="34" y="102"/>
                  <a:pt x="34" y="102"/>
                </a:cubicBezTo>
                <a:cubicBezTo>
                  <a:pt x="119" y="187"/>
                  <a:pt x="119" y="187"/>
                  <a:pt x="119" y="187"/>
                </a:cubicBezTo>
                <a:cubicBezTo>
                  <a:pt x="187" y="119"/>
                  <a:pt x="187" y="119"/>
                  <a:pt x="187" y="119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87" y="96"/>
                  <a:pt x="187" y="96"/>
                  <a:pt x="187" y="96"/>
                </a:cubicBezTo>
                <a:lnTo>
                  <a:pt x="193" y="102"/>
                </a:lnTo>
                <a:close/>
                <a:moveTo>
                  <a:pt x="12" y="80"/>
                </a:moveTo>
                <a:cubicBezTo>
                  <a:pt x="80" y="12"/>
                  <a:pt x="80" y="12"/>
                  <a:pt x="80" y="12"/>
                </a:cubicBezTo>
                <a:cubicBezTo>
                  <a:pt x="97" y="29"/>
                  <a:pt x="97" y="29"/>
                  <a:pt x="97" y="29"/>
                </a:cubicBezTo>
                <a:cubicBezTo>
                  <a:pt x="29" y="96"/>
                  <a:pt x="29" y="96"/>
                  <a:pt x="29" y="96"/>
                </a:cubicBezTo>
                <a:lnTo>
                  <a:pt x="12" y="80"/>
                </a:lnTo>
                <a:close/>
                <a:moveTo>
                  <a:pt x="167" y="128"/>
                </a:moveTo>
                <a:cubicBezTo>
                  <a:pt x="142" y="102"/>
                  <a:pt x="142" y="102"/>
                  <a:pt x="142" y="102"/>
                </a:cubicBezTo>
                <a:cubicBezTo>
                  <a:pt x="140" y="101"/>
                  <a:pt x="138" y="101"/>
                  <a:pt x="136" y="102"/>
                </a:cubicBezTo>
                <a:cubicBezTo>
                  <a:pt x="135" y="104"/>
                  <a:pt x="135" y="106"/>
                  <a:pt x="136" y="108"/>
                </a:cubicBezTo>
                <a:cubicBezTo>
                  <a:pt x="162" y="133"/>
                  <a:pt x="162" y="133"/>
                  <a:pt x="162" y="133"/>
                </a:cubicBezTo>
                <a:cubicBezTo>
                  <a:pt x="150" y="145"/>
                  <a:pt x="150" y="145"/>
                  <a:pt x="150" y="145"/>
                </a:cubicBezTo>
                <a:cubicBezTo>
                  <a:pt x="125" y="119"/>
                  <a:pt x="125" y="119"/>
                  <a:pt x="125" y="119"/>
                </a:cubicBezTo>
                <a:cubicBezTo>
                  <a:pt x="123" y="118"/>
                  <a:pt x="121" y="118"/>
                  <a:pt x="119" y="119"/>
                </a:cubicBezTo>
                <a:cubicBezTo>
                  <a:pt x="118" y="121"/>
                  <a:pt x="118" y="123"/>
                  <a:pt x="119" y="125"/>
                </a:cubicBezTo>
                <a:cubicBezTo>
                  <a:pt x="145" y="150"/>
                  <a:pt x="145" y="150"/>
                  <a:pt x="145" y="150"/>
                </a:cubicBezTo>
                <a:cubicBezTo>
                  <a:pt x="145" y="150"/>
                  <a:pt x="145" y="150"/>
                  <a:pt x="145" y="150"/>
                </a:cubicBezTo>
                <a:cubicBezTo>
                  <a:pt x="133" y="162"/>
                  <a:pt x="133" y="162"/>
                  <a:pt x="133" y="162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6" y="135"/>
                  <a:pt x="104" y="135"/>
                  <a:pt x="102" y="136"/>
                </a:cubicBezTo>
                <a:cubicBezTo>
                  <a:pt x="101" y="138"/>
                  <a:pt x="101" y="140"/>
                  <a:pt x="102" y="142"/>
                </a:cubicBezTo>
                <a:cubicBezTo>
                  <a:pt x="128" y="167"/>
                  <a:pt x="128" y="167"/>
                  <a:pt x="128" y="167"/>
                </a:cubicBezTo>
                <a:cubicBezTo>
                  <a:pt x="128" y="167"/>
                  <a:pt x="128" y="167"/>
                  <a:pt x="128" y="167"/>
                </a:cubicBezTo>
                <a:cubicBezTo>
                  <a:pt x="119" y="176"/>
                  <a:pt x="119" y="176"/>
                  <a:pt x="119" y="176"/>
                </a:cubicBezTo>
                <a:cubicBezTo>
                  <a:pt x="40" y="96"/>
                  <a:pt x="40" y="96"/>
                  <a:pt x="40" y="96"/>
                </a:cubicBezTo>
                <a:cubicBezTo>
                  <a:pt x="97" y="40"/>
                  <a:pt x="97" y="40"/>
                  <a:pt x="97" y="40"/>
                </a:cubicBezTo>
                <a:cubicBezTo>
                  <a:pt x="108" y="51"/>
                  <a:pt x="108" y="51"/>
                  <a:pt x="108" y="51"/>
                </a:cubicBezTo>
                <a:cubicBezTo>
                  <a:pt x="77" y="82"/>
                  <a:pt x="77" y="82"/>
                  <a:pt x="77" y="82"/>
                </a:cubicBezTo>
                <a:cubicBezTo>
                  <a:pt x="99" y="105"/>
                  <a:pt x="99" y="105"/>
                  <a:pt x="99" y="105"/>
                </a:cubicBezTo>
                <a:cubicBezTo>
                  <a:pt x="130" y="74"/>
                  <a:pt x="130" y="74"/>
                  <a:pt x="130" y="74"/>
                </a:cubicBezTo>
                <a:cubicBezTo>
                  <a:pt x="176" y="119"/>
                  <a:pt x="176" y="119"/>
                  <a:pt x="176" y="119"/>
                </a:cubicBezTo>
                <a:lnTo>
                  <a:pt x="167" y="128"/>
                </a:lnTo>
                <a:close/>
                <a:moveTo>
                  <a:pt x="170" y="102"/>
                </a:moveTo>
                <a:cubicBezTo>
                  <a:pt x="133" y="65"/>
                  <a:pt x="133" y="65"/>
                  <a:pt x="133" y="65"/>
                </a:cubicBezTo>
                <a:cubicBezTo>
                  <a:pt x="132" y="64"/>
                  <a:pt x="129" y="64"/>
                  <a:pt x="128" y="65"/>
                </a:cubicBezTo>
                <a:cubicBezTo>
                  <a:pt x="99" y="94"/>
                  <a:pt x="99" y="94"/>
                  <a:pt x="99" y="94"/>
                </a:cubicBezTo>
                <a:cubicBezTo>
                  <a:pt x="88" y="82"/>
                  <a:pt x="88" y="82"/>
                  <a:pt x="88" y="82"/>
                </a:cubicBezTo>
                <a:cubicBezTo>
                  <a:pt x="116" y="54"/>
                  <a:pt x="116" y="54"/>
                  <a:pt x="116" y="54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81" y="91"/>
                  <a:pt x="181" y="91"/>
                  <a:pt x="181" y="91"/>
                </a:cubicBezTo>
                <a:lnTo>
                  <a:pt x="170" y="102"/>
                </a:lnTo>
                <a:close/>
                <a:moveTo>
                  <a:pt x="147" y="12"/>
                </a:moveTo>
                <a:cubicBezTo>
                  <a:pt x="210" y="74"/>
                  <a:pt x="210" y="74"/>
                  <a:pt x="210" y="74"/>
                </a:cubicBezTo>
                <a:cubicBezTo>
                  <a:pt x="193" y="91"/>
                  <a:pt x="193" y="91"/>
                  <a:pt x="193" y="91"/>
                </a:cubicBezTo>
                <a:cubicBezTo>
                  <a:pt x="130" y="29"/>
                  <a:pt x="130" y="29"/>
                  <a:pt x="130" y="29"/>
                </a:cubicBezTo>
                <a:lnTo>
                  <a:pt x="147" y="1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grpSp>
        <p:nvGrpSpPr>
          <p:cNvPr id="16" name="Group 15"/>
          <p:cNvGrpSpPr/>
          <p:nvPr/>
        </p:nvGrpSpPr>
        <p:grpSpPr>
          <a:xfrm>
            <a:off x="4251510" y="2718872"/>
            <a:ext cx="2514324" cy="2079479"/>
            <a:chOff x="5668680" y="3625163"/>
            <a:chExt cx="3352432" cy="2772638"/>
          </a:xfrm>
        </p:grpSpPr>
        <p:sp>
          <p:nvSpPr>
            <p:cNvPr id="17" name="Freeform 265"/>
            <p:cNvSpPr>
              <a:spLocks/>
            </p:cNvSpPr>
            <p:nvPr/>
          </p:nvSpPr>
          <p:spPr bwMode="auto">
            <a:xfrm>
              <a:off x="5668680" y="3625163"/>
              <a:ext cx="3352432" cy="2772638"/>
            </a:xfrm>
            <a:custGeom>
              <a:avLst/>
              <a:gdLst>
                <a:gd name="T0" fmla="*/ 668 w 1320"/>
                <a:gd name="T1" fmla="*/ 0 h 1090"/>
                <a:gd name="T2" fmla="*/ 1000 w 1320"/>
                <a:gd name="T3" fmla="*/ 179 h 1090"/>
                <a:gd name="T4" fmla="*/ 1320 w 1320"/>
                <a:gd name="T5" fmla="*/ 2 h 1090"/>
                <a:gd name="T6" fmla="*/ 1306 w 1320"/>
                <a:gd name="T7" fmla="*/ 122 h 1090"/>
                <a:gd name="T8" fmla="*/ 1283 w 1320"/>
                <a:gd name="T9" fmla="*/ 236 h 1090"/>
                <a:gd name="T10" fmla="*/ 1245 w 1320"/>
                <a:gd name="T11" fmla="*/ 348 h 1090"/>
                <a:gd name="T12" fmla="*/ 1200 w 1320"/>
                <a:gd name="T13" fmla="*/ 452 h 1090"/>
                <a:gd name="T14" fmla="*/ 1143 w 1320"/>
                <a:gd name="T15" fmla="*/ 552 h 1090"/>
                <a:gd name="T16" fmla="*/ 1078 w 1320"/>
                <a:gd name="T17" fmla="*/ 644 h 1090"/>
                <a:gd name="T18" fmla="*/ 1004 w 1320"/>
                <a:gd name="T19" fmla="*/ 731 h 1090"/>
                <a:gd name="T20" fmla="*/ 923 w 1320"/>
                <a:gd name="T21" fmla="*/ 809 h 1090"/>
                <a:gd name="T22" fmla="*/ 833 w 1320"/>
                <a:gd name="T23" fmla="*/ 878 h 1090"/>
                <a:gd name="T24" fmla="*/ 737 w 1320"/>
                <a:gd name="T25" fmla="*/ 941 h 1090"/>
                <a:gd name="T26" fmla="*/ 635 w 1320"/>
                <a:gd name="T27" fmla="*/ 992 h 1090"/>
                <a:gd name="T28" fmla="*/ 527 w 1320"/>
                <a:gd name="T29" fmla="*/ 1033 h 1090"/>
                <a:gd name="T30" fmla="*/ 415 w 1320"/>
                <a:gd name="T31" fmla="*/ 1063 h 1090"/>
                <a:gd name="T32" fmla="*/ 297 w 1320"/>
                <a:gd name="T33" fmla="*/ 1082 h 1090"/>
                <a:gd name="T34" fmla="*/ 177 w 1320"/>
                <a:gd name="T35" fmla="*/ 1090 h 1090"/>
                <a:gd name="T36" fmla="*/ 0 w 1320"/>
                <a:gd name="T37" fmla="*/ 768 h 1090"/>
                <a:gd name="T38" fmla="*/ 177 w 1320"/>
                <a:gd name="T39" fmla="*/ 440 h 1090"/>
                <a:gd name="T40" fmla="*/ 252 w 1320"/>
                <a:gd name="T41" fmla="*/ 434 h 1090"/>
                <a:gd name="T42" fmla="*/ 322 w 1320"/>
                <a:gd name="T43" fmla="*/ 416 h 1090"/>
                <a:gd name="T44" fmla="*/ 389 w 1320"/>
                <a:gd name="T45" fmla="*/ 389 h 1090"/>
                <a:gd name="T46" fmla="*/ 450 w 1320"/>
                <a:gd name="T47" fmla="*/ 354 h 1090"/>
                <a:gd name="T48" fmla="*/ 507 w 1320"/>
                <a:gd name="T49" fmla="*/ 310 h 1090"/>
                <a:gd name="T50" fmla="*/ 556 w 1320"/>
                <a:gd name="T51" fmla="*/ 259 h 1090"/>
                <a:gd name="T52" fmla="*/ 597 w 1320"/>
                <a:gd name="T53" fmla="*/ 202 h 1090"/>
                <a:gd name="T54" fmla="*/ 631 w 1320"/>
                <a:gd name="T55" fmla="*/ 140 h 1090"/>
                <a:gd name="T56" fmla="*/ 654 w 1320"/>
                <a:gd name="T57" fmla="*/ 71 h 1090"/>
                <a:gd name="T58" fmla="*/ 668 w 1320"/>
                <a:gd name="T59" fmla="*/ 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20" h="1090">
                  <a:moveTo>
                    <a:pt x="668" y="0"/>
                  </a:moveTo>
                  <a:lnTo>
                    <a:pt x="1000" y="179"/>
                  </a:lnTo>
                  <a:lnTo>
                    <a:pt x="1320" y="2"/>
                  </a:lnTo>
                  <a:lnTo>
                    <a:pt x="1306" y="122"/>
                  </a:lnTo>
                  <a:lnTo>
                    <a:pt x="1283" y="236"/>
                  </a:lnTo>
                  <a:lnTo>
                    <a:pt x="1245" y="348"/>
                  </a:lnTo>
                  <a:lnTo>
                    <a:pt x="1200" y="452"/>
                  </a:lnTo>
                  <a:lnTo>
                    <a:pt x="1143" y="552"/>
                  </a:lnTo>
                  <a:lnTo>
                    <a:pt x="1078" y="644"/>
                  </a:lnTo>
                  <a:lnTo>
                    <a:pt x="1004" y="731"/>
                  </a:lnTo>
                  <a:lnTo>
                    <a:pt x="923" y="809"/>
                  </a:lnTo>
                  <a:lnTo>
                    <a:pt x="833" y="878"/>
                  </a:lnTo>
                  <a:lnTo>
                    <a:pt x="737" y="941"/>
                  </a:lnTo>
                  <a:lnTo>
                    <a:pt x="635" y="992"/>
                  </a:lnTo>
                  <a:lnTo>
                    <a:pt x="527" y="1033"/>
                  </a:lnTo>
                  <a:lnTo>
                    <a:pt x="415" y="1063"/>
                  </a:lnTo>
                  <a:lnTo>
                    <a:pt x="297" y="1082"/>
                  </a:lnTo>
                  <a:lnTo>
                    <a:pt x="177" y="1090"/>
                  </a:lnTo>
                  <a:lnTo>
                    <a:pt x="0" y="768"/>
                  </a:lnTo>
                  <a:lnTo>
                    <a:pt x="177" y="440"/>
                  </a:lnTo>
                  <a:lnTo>
                    <a:pt x="252" y="434"/>
                  </a:lnTo>
                  <a:lnTo>
                    <a:pt x="322" y="416"/>
                  </a:lnTo>
                  <a:lnTo>
                    <a:pt x="389" y="389"/>
                  </a:lnTo>
                  <a:lnTo>
                    <a:pt x="450" y="354"/>
                  </a:lnTo>
                  <a:lnTo>
                    <a:pt x="507" y="310"/>
                  </a:lnTo>
                  <a:lnTo>
                    <a:pt x="556" y="259"/>
                  </a:lnTo>
                  <a:lnTo>
                    <a:pt x="597" y="202"/>
                  </a:lnTo>
                  <a:lnTo>
                    <a:pt x="631" y="140"/>
                  </a:lnTo>
                  <a:lnTo>
                    <a:pt x="654" y="71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9" tIns="91445" rIns="182889" bIns="91445" numCol="1" anchor="t" anchorCtr="0" compatLnSpc="1">
              <a:prstTxWarp prst="textNoShape">
                <a:avLst/>
              </a:prstTxWarp>
            </a:bodyPr>
            <a:lstStyle/>
            <a:p>
              <a:endParaRPr lang="es-SV">
                <a:latin typeface="Arial Narrow"/>
                <a:cs typeface="Arial Narrow"/>
              </a:endParaRPr>
            </a:p>
          </p:txBody>
        </p:sp>
        <p:sp>
          <p:nvSpPr>
            <p:cNvPr id="18" name="Rectángulo 2283"/>
            <p:cNvSpPr/>
            <p:nvPr/>
          </p:nvSpPr>
          <p:spPr>
            <a:xfrm>
              <a:off x="6267789" y="4663199"/>
              <a:ext cx="2318327" cy="615567"/>
            </a:xfrm>
            <a:prstGeom prst="rect">
              <a:avLst/>
            </a:prstGeom>
          </p:spPr>
          <p:txBody>
            <a:bodyPr wrap="square" lIns="182889" tIns="91445" rIns="182889" bIns="91445">
              <a:spAutoFit/>
            </a:bodyPr>
            <a:lstStyle/>
            <a:p>
              <a:pPr algn="ctr"/>
              <a:r>
                <a:rPr lang="es-ES" b="1">
                  <a:solidFill>
                    <a:schemeClr val="bg1"/>
                  </a:solidFill>
                  <a:ea typeface="Open Sans" panose="020B0606030504020204" pitchFamily="34" charset="0"/>
                </a:rPr>
                <a:t>Culture</a:t>
              </a:r>
              <a:endParaRPr lang="es-MX" b="1">
                <a:solidFill>
                  <a:schemeClr val="bg1"/>
                </a:solidFill>
                <a:ea typeface="Open Sans" panose="020B0606030504020204" pitchFamily="34" charset="0"/>
              </a:endParaRPr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5952269" y="5302525"/>
              <a:ext cx="680167" cy="629487"/>
            </a:xfrm>
            <a:custGeom>
              <a:avLst/>
              <a:gdLst>
                <a:gd name="T0" fmla="*/ 136 w 216"/>
                <a:gd name="T1" fmla="*/ 44 h 200"/>
                <a:gd name="T2" fmla="*/ 84 w 216"/>
                <a:gd name="T3" fmla="*/ 16 h 200"/>
                <a:gd name="T4" fmla="*/ 92 w 216"/>
                <a:gd name="T5" fmla="*/ 24 h 200"/>
                <a:gd name="T6" fmla="*/ 128 w 216"/>
                <a:gd name="T7" fmla="*/ 36 h 200"/>
                <a:gd name="T8" fmla="*/ 92 w 216"/>
                <a:gd name="T9" fmla="*/ 24 h 200"/>
                <a:gd name="T10" fmla="*/ 152 w 216"/>
                <a:gd name="T11" fmla="*/ 36 h 200"/>
                <a:gd name="T12" fmla="*/ 132 w 216"/>
                <a:gd name="T13" fmla="*/ 0 h 200"/>
                <a:gd name="T14" fmla="*/ 68 w 216"/>
                <a:gd name="T15" fmla="*/ 20 h 200"/>
                <a:gd name="T16" fmla="*/ 56 w 216"/>
                <a:gd name="T17" fmla="*/ 36 h 200"/>
                <a:gd name="T18" fmla="*/ 20 w 216"/>
                <a:gd name="T19" fmla="*/ 24 h 200"/>
                <a:gd name="T20" fmla="*/ 0 w 216"/>
                <a:gd name="T21" fmla="*/ 56 h 200"/>
                <a:gd name="T22" fmla="*/ 20 w 216"/>
                <a:gd name="T23" fmla="*/ 172 h 200"/>
                <a:gd name="T24" fmla="*/ 109 w 216"/>
                <a:gd name="T25" fmla="*/ 200 h 200"/>
                <a:gd name="T26" fmla="*/ 196 w 216"/>
                <a:gd name="T27" fmla="*/ 172 h 200"/>
                <a:gd name="T28" fmla="*/ 216 w 216"/>
                <a:gd name="T29" fmla="*/ 56 h 200"/>
                <a:gd name="T30" fmla="*/ 28 w 216"/>
                <a:gd name="T31" fmla="*/ 32 h 200"/>
                <a:gd name="T32" fmla="*/ 48 w 216"/>
                <a:gd name="T33" fmla="*/ 36 h 200"/>
                <a:gd name="T34" fmla="*/ 28 w 216"/>
                <a:gd name="T35" fmla="*/ 32 h 200"/>
                <a:gd name="T36" fmla="*/ 162 w 216"/>
                <a:gd name="T37" fmla="*/ 144 h 200"/>
                <a:gd name="T38" fmla="*/ 62 w 216"/>
                <a:gd name="T39" fmla="*/ 165 h 200"/>
                <a:gd name="T40" fmla="*/ 60 w 216"/>
                <a:gd name="T41" fmla="*/ 161 h 200"/>
                <a:gd name="T42" fmla="*/ 58 w 216"/>
                <a:gd name="T43" fmla="*/ 155 h 200"/>
                <a:gd name="T44" fmla="*/ 56 w 216"/>
                <a:gd name="T45" fmla="*/ 151 h 200"/>
                <a:gd name="T46" fmla="*/ 55 w 216"/>
                <a:gd name="T47" fmla="*/ 145 h 200"/>
                <a:gd name="T48" fmla="*/ 55 w 216"/>
                <a:gd name="T49" fmla="*/ 138 h 200"/>
                <a:gd name="T50" fmla="*/ 163 w 216"/>
                <a:gd name="T51" fmla="*/ 138 h 200"/>
                <a:gd name="T52" fmla="*/ 208 w 216"/>
                <a:gd name="T53" fmla="*/ 152 h 200"/>
                <a:gd name="T54" fmla="*/ 165 w 216"/>
                <a:gd name="T55" fmla="*/ 164 h 200"/>
                <a:gd name="T56" fmla="*/ 171 w 216"/>
                <a:gd name="T57" fmla="*/ 138 h 200"/>
                <a:gd name="T58" fmla="*/ 47 w 216"/>
                <a:gd name="T59" fmla="*/ 138 h 200"/>
                <a:gd name="T60" fmla="*/ 52 w 216"/>
                <a:gd name="T61" fmla="*/ 164 h 200"/>
                <a:gd name="T62" fmla="*/ 8 w 216"/>
                <a:gd name="T63" fmla="*/ 152 h 200"/>
                <a:gd name="T64" fmla="*/ 208 w 216"/>
                <a:gd name="T65" fmla="*/ 64 h 200"/>
                <a:gd name="T66" fmla="*/ 208 w 216"/>
                <a:gd name="T67" fmla="*/ 56 h 200"/>
                <a:gd name="T68" fmla="*/ 8 w 216"/>
                <a:gd name="T69" fmla="*/ 56 h 200"/>
                <a:gd name="T70" fmla="*/ 76 w 216"/>
                <a:gd name="T71" fmla="*/ 44 h 200"/>
                <a:gd name="T72" fmla="*/ 88 w 216"/>
                <a:gd name="T73" fmla="*/ 8 h 200"/>
                <a:gd name="T74" fmla="*/ 144 w 216"/>
                <a:gd name="T75" fmla="*/ 20 h 200"/>
                <a:gd name="T76" fmla="*/ 196 w 216"/>
                <a:gd name="T77" fmla="*/ 44 h 200"/>
                <a:gd name="T78" fmla="*/ 109 w 216"/>
                <a:gd name="T79" fmla="*/ 98 h 200"/>
                <a:gd name="T80" fmla="*/ 109 w 216"/>
                <a:gd name="T81" fmla="*/ 181 h 200"/>
                <a:gd name="T82" fmla="*/ 109 w 216"/>
                <a:gd name="T83" fmla="*/ 98 h 200"/>
                <a:gd name="T84" fmla="*/ 76 w 216"/>
                <a:gd name="T85" fmla="*/ 139 h 200"/>
                <a:gd name="T86" fmla="*/ 143 w 216"/>
                <a:gd name="T87" fmla="*/ 139 h 200"/>
                <a:gd name="T88" fmla="*/ 176 w 216"/>
                <a:gd name="T89" fmla="*/ 88 h 200"/>
                <a:gd name="T90" fmla="*/ 196 w 216"/>
                <a:gd name="T91" fmla="*/ 84 h 200"/>
                <a:gd name="T92" fmla="*/ 176 w 216"/>
                <a:gd name="T93" fmla="*/ 80 h 200"/>
                <a:gd name="T94" fmla="*/ 176 w 216"/>
                <a:gd name="T95" fmla="*/ 8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6" h="200">
                  <a:moveTo>
                    <a:pt x="84" y="44"/>
                  </a:moveTo>
                  <a:cubicBezTo>
                    <a:pt x="136" y="44"/>
                    <a:pt x="136" y="44"/>
                    <a:pt x="136" y="44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84" y="16"/>
                    <a:pt x="84" y="16"/>
                    <a:pt x="84" y="16"/>
                  </a:cubicBezTo>
                  <a:lnTo>
                    <a:pt x="84" y="44"/>
                  </a:lnTo>
                  <a:close/>
                  <a:moveTo>
                    <a:pt x="92" y="24"/>
                  </a:moveTo>
                  <a:cubicBezTo>
                    <a:pt x="128" y="24"/>
                    <a:pt x="128" y="24"/>
                    <a:pt x="128" y="24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92" y="36"/>
                    <a:pt x="92" y="36"/>
                    <a:pt x="92" y="36"/>
                  </a:cubicBezTo>
                  <a:lnTo>
                    <a:pt x="92" y="24"/>
                  </a:lnTo>
                  <a:close/>
                  <a:moveTo>
                    <a:pt x="196" y="36"/>
                  </a:moveTo>
                  <a:cubicBezTo>
                    <a:pt x="152" y="36"/>
                    <a:pt x="152" y="36"/>
                    <a:pt x="152" y="36"/>
                  </a:cubicBezTo>
                  <a:cubicBezTo>
                    <a:pt x="152" y="20"/>
                    <a:pt x="152" y="20"/>
                    <a:pt x="152" y="20"/>
                  </a:cubicBezTo>
                  <a:cubicBezTo>
                    <a:pt x="152" y="9"/>
                    <a:pt x="143" y="0"/>
                    <a:pt x="132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77" y="0"/>
                    <a:pt x="68" y="9"/>
                    <a:pt x="68" y="20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9" y="36"/>
                    <a:pt x="0" y="45"/>
                    <a:pt x="0" y="56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3"/>
                    <a:pt x="9" y="172"/>
                    <a:pt x="20" y="172"/>
                  </a:cubicBezTo>
                  <a:cubicBezTo>
                    <a:pt x="57" y="172"/>
                    <a:pt x="57" y="172"/>
                    <a:pt x="57" y="172"/>
                  </a:cubicBezTo>
                  <a:cubicBezTo>
                    <a:pt x="68" y="189"/>
                    <a:pt x="87" y="200"/>
                    <a:pt x="109" y="200"/>
                  </a:cubicBezTo>
                  <a:cubicBezTo>
                    <a:pt x="130" y="200"/>
                    <a:pt x="149" y="189"/>
                    <a:pt x="160" y="172"/>
                  </a:cubicBezTo>
                  <a:cubicBezTo>
                    <a:pt x="196" y="172"/>
                    <a:pt x="196" y="172"/>
                    <a:pt x="196" y="172"/>
                  </a:cubicBezTo>
                  <a:cubicBezTo>
                    <a:pt x="207" y="172"/>
                    <a:pt x="216" y="163"/>
                    <a:pt x="216" y="152"/>
                  </a:cubicBezTo>
                  <a:cubicBezTo>
                    <a:pt x="216" y="56"/>
                    <a:pt x="216" y="56"/>
                    <a:pt x="216" y="56"/>
                  </a:cubicBezTo>
                  <a:cubicBezTo>
                    <a:pt x="216" y="45"/>
                    <a:pt x="207" y="36"/>
                    <a:pt x="196" y="36"/>
                  </a:cubicBezTo>
                  <a:close/>
                  <a:moveTo>
                    <a:pt x="28" y="32"/>
                  </a:moveTo>
                  <a:cubicBezTo>
                    <a:pt x="48" y="32"/>
                    <a:pt x="48" y="32"/>
                    <a:pt x="48" y="32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28" y="36"/>
                    <a:pt x="28" y="36"/>
                    <a:pt x="28" y="36"/>
                  </a:cubicBezTo>
                  <a:lnTo>
                    <a:pt x="28" y="32"/>
                  </a:lnTo>
                  <a:close/>
                  <a:moveTo>
                    <a:pt x="163" y="143"/>
                  </a:moveTo>
                  <a:cubicBezTo>
                    <a:pt x="162" y="144"/>
                    <a:pt x="162" y="144"/>
                    <a:pt x="162" y="144"/>
                  </a:cubicBezTo>
                  <a:cubicBezTo>
                    <a:pt x="159" y="171"/>
                    <a:pt x="137" y="192"/>
                    <a:pt x="109" y="192"/>
                  </a:cubicBezTo>
                  <a:cubicBezTo>
                    <a:pt x="89" y="192"/>
                    <a:pt x="72" y="181"/>
                    <a:pt x="62" y="165"/>
                  </a:cubicBezTo>
                  <a:cubicBezTo>
                    <a:pt x="62" y="164"/>
                    <a:pt x="61" y="163"/>
                    <a:pt x="61" y="163"/>
                  </a:cubicBezTo>
                  <a:cubicBezTo>
                    <a:pt x="61" y="162"/>
                    <a:pt x="60" y="162"/>
                    <a:pt x="60" y="161"/>
                  </a:cubicBezTo>
                  <a:cubicBezTo>
                    <a:pt x="60" y="160"/>
                    <a:pt x="59" y="158"/>
                    <a:pt x="58" y="157"/>
                  </a:cubicBezTo>
                  <a:cubicBezTo>
                    <a:pt x="58" y="156"/>
                    <a:pt x="58" y="156"/>
                    <a:pt x="58" y="155"/>
                  </a:cubicBezTo>
                  <a:cubicBezTo>
                    <a:pt x="58" y="155"/>
                    <a:pt x="57" y="154"/>
                    <a:pt x="57" y="153"/>
                  </a:cubicBezTo>
                  <a:cubicBezTo>
                    <a:pt x="57" y="152"/>
                    <a:pt x="57" y="151"/>
                    <a:pt x="56" y="151"/>
                  </a:cubicBezTo>
                  <a:cubicBezTo>
                    <a:pt x="56" y="150"/>
                    <a:pt x="56" y="149"/>
                    <a:pt x="56" y="148"/>
                  </a:cubicBezTo>
                  <a:cubicBezTo>
                    <a:pt x="56" y="147"/>
                    <a:pt x="56" y="146"/>
                    <a:pt x="55" y="145"/>
                  </a:cubicBezTo>
                  <a:cubicBezTo>
                    <a:pt x="55" y="144"/>
                    <a:pt x="55" y="144"/>
                    <a:pt x="55" y="143"/>
                  </a:cubicBezTo>
                  <a:cubicBezTo>
                    <a:pt x="55" y="142"/>
                    <a:pt x="55" y="140"/>
                    <a:pt x="55" y="138"/>
                  </a:cubicBezTo>
                  <a:cubicBezTo>
                    <a:pt x="55" y="109"/>
                    <a:pt x="79" y="85"/>
                    <a:pt x="109" y="85"/>
                  </a:cubicBezTo>
                  <a:cubicBezTo>
                    <a:pt x="139" y="85"/>
                    <a:pt x="163" y="109"/>
                    <a:pt x="163" y="138"/>
                  </a:cubicBezTo>
                  <a:cubicBezTo>
                    <a:pt x="163" y="140"/>
                    <a:pt x="163" y="142"/>
                    <a:pt x="163" y="143"/>
                  </a:cubicBezTo>
                  <a:close/>
                  <a:moveTo>
                    <a:pt x="208" y="152"/>
                  </a:moveTo>
                  <a:cubicBezTo>
                    <a:pt x="208" y="159"/>
                    <a:pt x="203" y="164"/>
                    <a:pt x="196" y="164"/>
                  </a:cubicBezTo>
                  <a:cubicBezTo>
                    <a:pt x="165" y="164"/>
                    <a:pt x="165" y="164"/>
                    <a:pt x="165" y="164"/>
                  </a:cubicBezTo>
                  <a:cubicBezTo>
                    <a:pt x="168" y="158"/>
                    <a:pt x="170" y="151"/>
                    <a:pt x="170" y="145"/>
                  </a:cubicBezTo>
                  <a:cubicBezTo>
                    <a:pt x="171" y="143"/>
                    <a:pt x="171" y="140"/>
                    <a:pt x="171" y="138"/>
                  </a:cubicBezTo>
                  <a:cubicBezTo>
                    <a:pt x="171" y="104"/>
                    <a:pt x="143" y="77"/>
                    <a:pt x="109" y="77"/>
                  </a:cubicBezTo>
                  <a:cubicBezTo>
                    <a:pt x="75" y="77"/>
                    <a:pt x="47" y="104"/>
                    <a:pt x="47" y="138"/>
                  </a:cubicBezTo>
                  <a:cubicBezTo>
                    <a:pt x="47" y="140"/>
                    <a:pt x="47" y="143"/>
                    <a:pt x="47" y="145"/>
                  </a:cubicBezTo>
                  <a:cubicBezTo>
                    <a:pt x="48" y="151"/>
                    <a:pt x="50" y="158"/>
                    <a:pt x="52" y="164"/>
                  </a:cubicBezTo>
                  <a:cubicBezTo>
                    <a:pt x="20" y="164"/>
                    <a:pt x="20" y="164"/>
                    <a:pt x="20" y="164"/>
                  </a:cubicBezTo>
                  <a:cubicBezTo>
                    <a:pt x="13" y="164"/>
                    <a:pt x="8" y="159"/>
                    <a:pt x="8" y="152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208" y="64"/>
                    <a:pt x="208" y="64"/>
                    <a:pt x="208" y="64"/>
                  </a:cubicBezTo>
                  <a:lnTo>
                    <a:pt x="208" y="152"/>
                  </a:lnTo>
                  <a:close/>
                  <a:moveTo>
                    <a:pt x="208" y="56"/>
                  </a:move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49"/>
                    <a:pt x="13" y="44"/>
                    <a:pt x="20" y="44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6" y="13"/>
                    <a:pt x="81" y="8"/>
                    <a:pt x="88" y="8"/>
                  </a:cubicBezTo>
                  <a:cubicBezTo>
                    <a:pt x="132" y="8"/>
                    <a:pt x="132" y="8"/>
                    <a:pt x="132" y="8"/>
                  </a:cubicBezTo>
                  <a:cubicBezTo>
                    <a:pt x="139" y="8"/>
                    <a:pt x="144" y="13"/>
                    <a:pt x="144" y="20"/>
                  </a:cubicBezTo>
                  <a:cubicBezTo>
                    <a:pt x="144" y="44"/>
                    <a:pt x="144" y="44"/>
                    <a:pt x="144" y="44"/>
                  </a:cubicBezTo>
                  <a:cubicBezTo>
                    <a:pt x="196" y="44"/>
                    <a:pt x="196" y="44"/>
                    <a:pt x="196" y="44"/>
                  </a:cubicBezTo>
                  <a:cubicBezTo>
                    <a:pt x="203" y="44"/>
                    <a:pt x="208" y="49"/>
                    <a:pt x="208" y="56"/>
                  </a:cubicBezTo>
                  <a:close/>
                  <a:moveTo>
                    <a:pt x="109" y="98"/>
                  </a:moveTo>
                  <a:cubicBezTo>
                    <a:pt x="86" y="98"/>
                    <a:pt x="68" y="116"/>
                    <a:pt x="68" y="139"/>
                  </a:cubicBezTo>
                  <a:cubicBezTo>
                    <a:pt x="68" y="162"/>
                    <a:pt x="86" y="181"/>
                    <a:pt x="109" y="181"/>
                  </a:cubicBezTo>
                  <a:cubicBezTo>
                    <a:pt x="132" y="181"/>
                    <a:pt x="151" y="162"/>
                    <a:pt x="151" y="139"/>
                  </a:cubicBezTo>
                  <a:cubicBezTo>
                    <a:pt x="151" y="116"/>
                    <a:pt x="132" y="98"/>
                    <a:pt x="109" y="98"/>
                  </a:cubicBezTo>
                  <a:close/>
                  <a:moveTo>
                    <a:pt x="109" y="173"/>
                  </a:moveTo>
                  <a:cubicBezTo>
                    <a:pt x="91" y="173"/>
                    <a:pt x="76" y="158"/>
                    <a:pt x="76" y="139"/>
                  </a:cubicBezTo>
                  <a:cubicBezTo>
                    <a:pt x="76" y="121"/>
                    <a:pt x="91" y="106"/>
                    <a:pt x="109" y="106"/>
                  </a:cubicBezTo>
                  <a:cubicBezTo>
                    <a:pt x="128" y="106"/>
                    <a:pt x="143" y="121"/>
                    <a:pt x="143" y="139"/>
                  </a:cubicBezTo>
                  <a:cubicBezTo>
                    <a:pt x="143" y="158"/>
                    <a:pt x="128" y="173"/>
                    <a:pt x="109" y="173"/>
                  </a:cubicBezTo>
                  <a:close/>
                  <a:moveTo>
                    <a:pt x="176" y="88"/>
                  </a:moveTo>
                  <a:cubicBezTo>
                    <a:pt x="192" y="88"/>
                    <a:pt x="192" y="88"/>
                    <a:pt x="192" y="88"/>
                  </a:cubicBezTo>
                  <a:cubicBezTo>
                    <a:pt x="194" y="88"/>
                    <a:pt x="196" y="87"/>
                    <a:pt x="196" y="84"/>
                  </a:cubicBezTo>
                  <a:cubicBezTo>
                    <a:pt x="196" y="82"/>
                    <a:pt x="194" y="80"/>
                    <a:pt x="192" y="80"/>
                  </a:cubicBezTo>
                  <a:cubicBezTo>
                    <a:pt x="176" y="80"/>
                    <a:pt x="176" y="80"/>
                    <a:pt x="176" y="80"/>
                  </a:cubicBezTo>
                  <a:cubicBezTo>
                    <a:pt x="174" y="80"/>
                    <a:pt x="172" y="82"/>
                    <a:pt x="172" y="84"/>
                  </a:cubicBezTo>
                  <a:cubicBezTo>
                    <a:pt x="172" y="87"/>
                    <a:pt x="174" y="88"/>
                    <a:pt x="176" y="88"/>
                  </a:cubicBezTo>
                  <a:close/>
                </a:path>
              </a:pathLst>
            </a:custGeom>
            <a:solidFill>
              <a:srgbClr val="F2F2F2">
                <a:alpha val="20000"/>
              </a:srgbClr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90274" y="402833"/>
            <a:ext cx="2079372" cy="2518266"/>
            <a:chOff x="6253698" y="537110"/>
            <a:chExt cx="2772496" cy="3357688"/>
          </a:xfrm>
        </p:grpSpPr>
        <p:sp>
          <p:nvSpPr>
            <p:cNvPr id="28" name="Freeform 263"/>
            <p:cNvSpPr>
              <a:spLocks/>
            </p:cNvSpPr>
            <p:nvPr/>
          </p:nvSpPr>
          <p:spPr bwMode="auto">
            <a:xfrm>
              <a:off x="6253698" y="537110"/>
              <a:ext cx="2772496" cy="3357688"/>
            </a:xfrm>
            <a:custGeom>
              <a:avLst/>
              <a:gdLst>
                <a:gd name="T0" fmla="*/ 4 w 1092"/>
                <a:gd name="T1" fmla="*/ 0 h 1319"/>
                <a:gd name="T2" fmla="*/ 124 w 1092"/>
                <a:gd name="T3" fmla="*/ 13 h 1319"/>
                <a:gd name="T4" fmla="*/ 238 w 1092"/>
                <a:gd name="T5" fmla="*/ 37 h 1319"/>
                <a:gd name="T6" fmla="*/ 348 w 1092"/>
                <a:gd name="T7" fmla="*/ 72 h 1319"/>
                <a:gd name="T8" fmla="*/ 454 w 1092"/>
                <a:gd name="T9" fmla="*/ 119 h 1319"/>
                <a:gd name="T10" fmla="*/ 554 w 1092"/>
                <a:gd name="T11" fmla="*/ 174 h 1319"/>
                <a:gd name="T12" fmla="*/ 646 w 1092"/>
                <a:gd name="T13" fmla="*/ 241 h 1319"/>
                <a:gd name="T14" fmla="*/ 732 w 1092"/>
                <a:gd name="T15" fmla="*/ 314 h 1319"/>
                <a:gd name="T16" fmla="*/ 811 w 1092"/>
                <a:gd name="T17" fmla="*/ 396 h 1319"/>
                <a:gd name="T18" fmla="*/ 880 w 1092"/>
                <a:gd name="T19" fmla="*/ 487 h 1319"/>
                <a:gd name="T20" fmla="*/ 941 w 1092"/>
                <a:gd name="T21" fmla="*/ 583 h 1319"/>
                <a:gd name="T22" fmla="*/ 994 w 1092"/>
                <a:gd name="T23" fmla="*/ 685 h 1319"/>
                <a:gd name="T24" fmla="*/ 1035 w 1092"/>
                <a:gd name="T25" fmla="*/ 791 h 1319"/>
                <a:gd name="T26" fmla="*/ 1064 w 1092"/>
                <a:gd name="T27" fmla="*/ 905 h 1319"/>
                <a:gd name="T28" fmla="*/ 1084 w 1092"/>
                <a:gd name="T29" fmla="*/ 1021 h 1319"/>
                <a:gd name="T30" fmla="*/ 1092 w 1092"/>
                <a:gd name="T31" fmla="*/ 1142 h 1319"/>
                <a:gd name="T32" fmla="*/ 768 w 1092"/>
                <a:gd name="T33" fmla="*/ 1319 h 1319"/>
                <a:gd name="T34" fmla="*/ 442 w 1092"/>
                <a:gd name="T35" fmla="*/ 1142 h 1319"/>
                <a:gd name="T36" fmla="*/ 436 w 1092"/>
                <a:gd name="T37" fmla="*/ 1068 h 1319"/>
                <a:gd name="T38" fmla="*/ 418 w 1092"/>
                <a:gd name="T39" fmla="*/ 995 h 1319"/>
                <a:gd name="T40" fmla="*/ 391 w 1092"/>
                <a:gd name="T41" fmla="*/ 930 h 1319"/>
                <a:gd name="T42" fmla="*/ 355 w 1092"/>
                <a:gd name="T43" fmla="*/ 868 h 1319"/>
                <a:gd name="T44" fmla="*/ 312 w 1092"/>
                <a:gd name="T45" fmla="*/ 813 h 1319"/>
                <a:gd name="T46" fmla="*/ 261 w 1092"/>
                <a:gd name="T47" fmla="*/ 764 h 1319"/>
                <a:gd name="T48" fmla="*/ 204 w 1092"/>
                <a:gd name="T49" fmla="*/ 722 h 1319"/>
                <a:gd name="T50" fmla="*/ 141 w 1092"/>
                <a:gd name="T51" fmla="*/ 689 h 1319"/>
                <a:gd name="T52" fmla="*/ 73 w 1092"/>
                <a:gd name="T53" fmla="*/ 665 h 1319"/>
                <a:gd name="T54" fmla="*/ 0 w 1092"/>
                <a:gd name="T55" fmla="*/ 652 h 1319"/>
                <a:gd name="T56" fmla="*/ 181 w 1092"/>
                <a:gd name="T57" fmla="*/ 320 h 1319"/>
                <a:gd name="T58" fmla="*/ 4 w 1092"/>
                <a:gd name="T59" fmla="*/ 0 h 1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92" h="1319">
                  <a:moveTo>
                    <a:pt x="4" y="0"/>
                  </a:moveTo>
                  <a:lnTo>
                    <a:pt x="124" y="13"/>
                  </a:lnTo>
                  <a:lnTo>
                    <a:pt x="238" y="37"/>
                  </a:lnTo>
                  <a:lnTo>
                    <a:pt x="348" y="72"/>
                  </a:lnTo>
                  <a:lnTo>
                    <a:pt x="454" y="119"/>
                  </a:lnTo>
                  <a:lnTo>
                    <a:pt x="554" y="174"/>
                  </a:lnTo>
                  <a:lnTo>
                    <a:pt x="646" y="241"/>
                  </a:lnTo>
                  <a:lnTo>
                    <a:pt x="732" y="314"/>
                  </a:lnTo>
                  <a:lnTo>
                    <a:pt x="811" y="396"/>
                  </a:lnTo>
                  <a:lnTo>
                    <a:pt x="880" y="487"/>
                  </a:lnTo>
                  <a:lnTo>
                    <a:pt x="941" y="583"/>
                  </a:lnTo>
                  <a:lnTo>
                    <a:pt x="994" y="685"/>
                  </a:lnTo>
                  <a:lnTo>
                    <a:pt x="1035" y="791"/>
                  </a:lnTo>
                  <a:lnTo>
                    <a:pt x="1064" y="905"/>
                  </a:lnTo>
                  <a:lnTo>
                    <a:pt x="1084" y="1021"/>
                  </a:lnTo>
                  <a:lnTo>
                    <a:pt x="1092" y="1142"/>
                  </a:lnTo>
                  <a:lnTo>
                    <a:pt x="768" y="1319"/>
                  </a:lnTo>
                  <a:lnTo>
                    <a:pt x="442" y="1142"/>
                  </a:lnTo>
                  <a:lnTo>
                    <a:pt x="436" y="1068"/>
                  </a:lnTo>
                  <a:lnTo>
                    <a:pt x="418" y="995"/>
                  </a:lnTo>
                  <a:lnTo>
                    <a:pt x="391" y="930"/>
                  </a:lnTo>
                  <a:lnTo>
                    <a:pt x="355" y="868"/>
                  </a:lnTo>
                  <a:lnTo>
                    <a:pt x="312" y="813"/>
                  </a:lnTo>
                  <a:lnTo>
                    <a:pt x="261" y="764"/>
                  </a:lnTo>
                  <a:lnTo>
                    <a:pt x="204" y="722"/>
                  </a:lnTo>
                  <a:lnTo>
                    <a:pt x="141" y="689"/>
                  </a:lnTo>
                  <a:lnTo>
                    <a:pt x="73" y="665"/>
                  </a:lnTo>
                  <a:lnTo>
                    <a:pt x="0" y="652"/>
                  </a:lnTo>
                  <a:lnTo>
                    <a:pt x="181" y="32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9" tIns="91445" rIns="182889" bIns="91445" numCol="1" anchor="t" anchorCtr="0" compatLnSpc="1">
              <a:prstTxWarp prst="textNoShape">
                <a:avLst/>
              </a:prstTxWarp>
            </a:bodyPr>
            <a:lstStyle/>
            <a:p>
              <a:endParaRPr lang="es-SV">
                <a:latin typeface="Arial Narrow"/>
                <a:cs typeface="Arial Narrow"/>
              </a:endParaRPr>
            </a:p>
          </p:txBody>
        </p:sp>
        <p:sp>
          <p:nvSpPr>
            <p:cNvPr id="29" name="Rectángulo 2281"/>
            <p:cNvSpPr/>
            <p:nvPr/>
          </p:nvSpPr>
          <p:spPr>
            <a:xfrm>
              <a:off x="6632434" y="1779589"/>
              <a:ext cx="1996953" cy="615567"/>
            </a:xfrm>
            <a:prstGeom prst="rect">
              <a:avLst/>
            </a:prstGeom>
          </p:spPr>
          <p:txBody>
            <a:bodyPr wrap="square" lIns="182889" tIns="91445" rIns="182889" bIns="91445">
              <a:spAutoFit/>
            </a:bodyPr>
            <a:lstStyle/>
            <a:p>
              <a:pPr algn="ctr"/>
              <a:r>
                <a:rPr lang="es-ES" b="1" err="1">
                  <a:solidFill>
                    <a:schemeClr val="bg1"/>
                  </a:solidFill>
                  <a:ea typeface="Open Sans" panose="020B0606030504020204" pitchFamily="34" charset="0"/>
                </a:rPr>
                <a:t>Values</a:t>
              </a:r>
              <a:endParaRPr lang="es-MX" b="1">
                <a:solidFill>
                  <a:schemeClr val="bg1"/>
                </a:solidFill>
                <a:ea typeface="Open Sans" panose="020B0606030504020204" pitchFamily="34" charset="0"/>
              </a:endParaRPr>
            </a:p>
          </p:txBody>
        </p:sp>
        <p:sp>
          <p:nvSpPr>
            <p:cNvPr id="30" name="Freeform 43"/>
            <p:cNvSpPr>
              <a:spLocks noEditPoints="1"/>
            </p:cNvSpPr>
            <p:nvPr/>
          </p:nvSpPr>
          <p:spPr bwMode="auto">
            <a:xfrm>
              <a:off x="7777239" y="2937935"/>
              <a:ext cx="852146" cy="724956"/>
            </a:xfrm>
            <a:custGeom>
              <a:avLst/>
              <a:gdLst>
                <a:gd name="T0" fmla="*/ 193 w 221"/>
                <a:gd name="T1" fmla="*/ 102 h 187"/>
                <a:gd name="T2" fmla="*/ 221 w 221"/>
                <a:gd name="T3" fmla="*/ 74 h 187"/>
                <a:gd name="T4" fmla="*/ 147 w 221"/>
                <a:gd name="T5" fmla="*/ 0 h 187"/>
                <a:gd name="T6" fmla="*/ 119 w 221"/>
                <a:gd name="T7" fmla="*/ 29 h 187"/>
                <a:gd name="T8" fmla="*/ 125 w 221"/>
                <a:gd name="T9" fmla="*/ 34 h 187"/>
                <a:gd name="T10" fmla="*/ 114 w 221"/>
                <a:gd name="T11" fmla="*/ 46 h 187"/>
                <a:gd name="T12" fmla="*/ 102 w 221"/>
                <a:gd name="T13" fmla="*/ 34 h 187"/>
                <a:gd name="T14" fmla="*/ 108 w 221"/>
                <a:gd name="T15" fmla="*/ 29 h 187"/>
                <a:gd name="T16" fmla="*/ 80 w 221"/>
                <a:gd name="T17" fmla="*/ 0 h 187"/>
                <a:gd name="T18" fmla="*/ 0 w 221"/>
                <a:gd name="T19" fmla="*/ 80 h 187"/>
                <a:gd name="T20" fmla="*/ 29 w 221"/>
                <a:gd name="T21" fmla="*/ 108 h 187"/>
                <a:gd name="T22" fmla="*/ 34 w 221"/>
                <a:gd name="T23" fmla="*/ 102 h 187"/>
                <a:gd name="T24" fmla="*/ 119 w 221"/>
                <a:gd name="T25" fmla="*/ 187 h 187"/>
                <a:gd name="T26" fmla="*/ 187 w 221"/>
                <a:gd name="T27" fmla="*/ 119 h 187"/>
                <a:gd name="T28" fmla="*/ 176 w 221"/>
                <a:gd name="T29" fmla="*/ 108 h 187"/>
                <a:gd name="T30" fmla="*/ 187 w 221"/>
                <a:gd name="T31" fmla="*/ 96 h 187"/>
                <a:gd name="T32" fmla="*/ 193 w 221"/>
                <a:gd name="T33" fmla="*/ 102 h 187"/>
                <a:gd name="T34" fmla="*/ 12 w 221"/>
                <a:gd name="T35" fmla="*/ 80 h 187"/>
                <a:gd name="T36" fmla="*/ 80 w 221"/>
                <a:gd name="T37" fmla="*/ 12 h 187"/>
                <a:gd name="T38" fmla="*/ 97 w 221"/>
                <a:gd name="T39" fmla="*/ 29 h 187"/>
                <a:gd name="T40" fmla="*/ 29 w 221"/>
                <a:gd name="T41" fmla="*/ 96 h 187"/>
                <a:gd name="T42" fmla="*/ 12 w 221"/>
                <a:gd name="T43" fmla="*/ 80 h 187"/>
                <a:gd name="T44" fmla="*/ 167 w 221"/>
                <a:gd name="T45" fmla="*/ 128 h 187"/>
                <a:gd name="T46" fmla="*/ 142 w 221"/>
                <a:gd name="T47" fmla="*/ 102 h 187"/>
                <a:gd name="T48" fmla="*/ 136 w 221"/>
                <a:gd name="T49" fmla="*/ 102 h 187"/>
                <a:gd name="T50" fmla="*/ 136 w 221"/>
                <a:gd name="T51" fmla="*/ 108 h 187"/>
                <a:gd name="T52" fmla="*/ 162 w 221"/>
                <a:gd name="T53" fmla="*/ 133 h 187"/>
                <a:gd name="T54" fmla="*/ 150 w 221"/>
                <a:gd name="T55" fmla="*/ 145 h 187"/>
                <a:gd name="T56" fmla="*/ 125 w 221"/>
                <a:gd name="T57" fmla="*/ 119 h 187"/>
                <a:gd name="T58" fmla="*/ 119 w 221"/>
                <a:gd name="T59" fmla="*/ 119 h 187"/>
                <a:gd name="T60" fmla="*/ 119 w 221"/>
                <a:gd name="T61" fmla="*/ 125 h 187"/>
                <a:gd name="T62" fmla="*/ 145 w 221"/>
                <a:gd name="T63" fmla="*/ 150 h 187"/>
                <a:gd name="T64" fmla="*/ 145 w 221"/>
                <a:gd name="T65" fmla="*/ 150 h 187"/>
                <a:gd name="T66" fmla="*/ 133 w 221"/>
                <a:gd name="T67" fmla="*/ 162 h 187"/>
                <a:gd name="T68" fmla="*/ 108 w 221"/>
                <a:gd name="T69" fmla="*/ 136 h 187"/>
                <a:gd name="T70" fmla="*/ 102 w 221"/>
                <a:gd name="T71" fmla="*/ 136 h 187"/>
                <a:gd name="T72" fmla="*/ 102 w 221"/>
                <a:gd name="T73" fmla="*/ 142 h 187"/>
                <a:gd name="T74" fmla="*/ 128 w 221"/>
                <a:gd name="T75" fmla="*/ 167 h 187"/>
                <a:gd name="T76" fmla="*/ 128 w 221"/>
                <a:gd name="T77" fmla="*/ 167 h 187"/>
                <a:gd name="T78" fmla="*/ 119 w 221"/>
                <a:gd name="T79" fmla="*/ 176 h 187"/>
                <a:gd name="T80" fmla="*/ 40 w 221"/>
                <a:gd name="T81" fmla="*/ 96 h 187"/>
                <a:gd name="T82" fmla="*/ 97 w 221"/>
                <a:gd name="T83" fmla="*/ 40 h 187"/>
                <a:gd name="T84" fmla="*/ 108 w 221"/>
                <a:gd name="T85" fmla="*/ 51 h 187"/>
                <a:gd name="T86" fmla="*/ 77 w 221"/>
                <a:gd name="T87" fmla="*/ 82 h 187"/>
                <a:gd name="T88" fmla="*/ 99 w 221"/>
                <a:gd name="T89" fmla="*/ 105 h 187"/>
                <a:gd name="T90" fmla="*/ 130 w 221"/>
                <a:gd name="T91" fmla="*/ 74 h 187"/>
                <a:gd name="T92" fmla="*/ 176 w 221"/>
                <a:gd name="T93" fmla="*/ 119 h 187"/>
                <a:gd name="T94" fmla="*/ 167 w 221"/>
                <a:gd name="T95" fmla="*/ 128 h 187"/>
                <a:gd name="T96" fmla="*/ 170 w 221"/>
                <a:gd name="T97" fmla="*/ 102 h 187"/>
                <a:gd name="T98" fmla="*/ 133 w 221"/>
                <a:gd name="T99" fmla="*/ 65 h 187"/>
                <a:gd name="T100" fmla="*/ 128 w 221"/>
                <a:gd name="T101" fmla="*/ 65 h 187"/>
                <a:gd name="T102" fmla="*/ 99 w 221"/>
                <a:gd name="T103" fmla="*/ 94 h 187"/>
                <a:gd name="T104" fmla="*/ 88 w 221"/>
                <a:gd name="T105" fmla="*/ 82 h 187"/>
                <a:gd name="T106" fmla="*/ 116 w 221"/>
                <a:gd name="T107" fmla="*/ 54 h 187"/>
                <a:gd name="T108" fmla="*/ 130 w 221"/>
                <a:gd name="T109" fmla="*/ 40 h 187"/>
                <a:gd name="T110" fmla="*/ 181 w 221"/>
                <a:gd name="T111" fmla="*/ 91 h 187"/>
                <a:gd name="T112" fmla="*/ 170 w 221"/>
                <a:gd name="T113" fmla="*/ 102 h 187"/>
                <a:gd name="T114" fmla="*/ 147 w 221"/>
                <a:gd name="T115" fmla="*/ 12 h 187"/>
                <a:gd name="T116" fmla="*/ 210 w 221"/>
                <a:gd name="T117" fmla="*/ 74 h 187"/>
                <a:gd name="T118" fmla="*/ 193 w 221"/>
                <a:gd name="T119" fmla="*/ 91 h 187"/>
                <a:gd name="T120" fmla="*/ 130 w 221"/>
                <a:gd name="T121" fmla="*/ 29 h 187"/>
                <a:gd name="T122" fmla="*/ 147 w 221"/>
                <a:gd name="T123" fmla="*/ 1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1" h="187">
                  <a:moveTo>
                    <a:pt x="193" y="102"/>
                  </a:moveTo>
                  <a:cubicBezTo>
                    <a:pt x="221" y="74"/>
                    <a:pt x="221" y="74"/>
                    <a:pt x="221" y="7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14" y="46"/>
                    <a:pt x="114" y="46"/>
                    <a:pt x="114" y="46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34" y="102"/>
                    <a:pt x="34" y="102"/>
                    <a:pt x="34" y="102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187" y="119"/>
                    <a:pt x="187" y="119"/>
                    <a:pt x="187" y="119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87" y="96"/>
                    <a:pt x="187" y="96"/>
                    <a:pt x="187" y="96"/>
                  </a:cubicBezTo>
                  <a:lnTo>
                    <a:pt x="193" y="102"/>
                  </a:lnTo>
                  <a:close/>
                  <a:moveTo>
                    <a:pt x="12" y="80"/>
                  </a:moveTo>
                  <a:cubicBezTo>
                    <a:pt x="80" y="12"/>
                    <a:pt x="80" y="12"/>
                    <a:pt x="80" y="12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29" y="96"/>
                    <a:pt x="29" y="96"/>
                    <a:pt x="29" y="96"/>
                  </a:cubicBezTo>
                  <a:lnTo>
                    <a:pt x="12" y="80"/>
                  </a:lnTo>
                  <a:close/>
                  <a:moveTo>
                    <a:pt x="167" y="128"/>
                  </a:moveTo>
                  <a:cubicBezTo>
                    <a:pt x="142" y="102"/>
                    <a:pt x="142" y="102"/>
                    <a:pt x="142" y="102"/>
                  </a:cubicBezTo>
                  <a:cubicBezTo>
                    <a:pt x="140" y="101"/>
                    <a:pt x="138" y="101"/>
                    <a:pt x="136" y="102"/>
                  </a:cubicBezTo>
                  <a:cubicBezTo>
                    <a:pt x="135" y="104"/>
                    <a:pt x="135" y="106"/>
                    <a:pt x="136" y="108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50" y="145"/>
                    <a:pt x="150" y="145"/>
                    <a:pt x="150" y="145"/>
                  </a:cubicBezTo>
                  <a:cubicBezTo>
                    <a:pt x="125" y="119"/>
                    <a:pt x="125" y="119"/>
                    <a:pt x="125" y="119"/>
                  </a:cubicBezTo>
                  <a:cubicBezTo>
                    <a:pt x="123" y="118"/>
                    <a:pt x="121" y="118"/>
                    <a:pt x="119" y="119"/>
                  </a:cubicBezTo>
                  <a:cubicBezTo>
                    <a:pt x="118" y="121"/>
                    <a:pt x="118" y="123"/>
                    <a:pt x="119" y="125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33" y="162"/>
                    <a:pt x="133" y="162"/>
                    <a:pt x="133" y="162"/>
                  </a:cubicBezTo>
                  <a:cubicBezTo>
                    <a:pt x="108" y="136"/>
                    <a:pt x="108" y="136"/>
                    <a:pt x="108" y="136"/>
                  </a:cubicBezTo>
                  <a:cubicBezTo>
                    <a:pt x="106" y="135"/>
                    <a:pt x="104" y="135"/>
                    <a:pt x="102" y="136"/>
                  </a:cubicBezTo>
                  <a:cubicBezTo>
                    <a:pt x="101" y="138"/>
                    <a:pt x="101" y="140"/>
                    <a:pt x="102" y="142"/>
                  </a:cubicBezTo>
                  <a:cubicBezTo>
                    <a:pt x="128" y="167"/>
                    <a:pt x="128" y="167"/>
                    <a:pt x="128" y="167"/>
                  </a:cubicBezTo>
                  <a:cubicBezTo>
                    <a:pt x="128" y="167"/>
                    <a:pt x="128" y="167"/>
                    <a:pt x="128" y="167"/>
                  </a:cubicBezTo>
                  <a:cubicBezTo>
                    <a:pt x="119" y="176"/>
                    <a:pt x="119" y="176"/>
                    <a:pt x="119" y="176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108" y="51"/>
                    <a:pt x="108" y="51"/>
                    <a:pt x="108" y="51"/>
                  </a:cubicBezTo>
                  <a:cubicBezTo>
                    <a:pt x="77" y="82"/>
                    <a:pt x="77" y="82"/>
                    <a:pt x="77" y="82"/>
                  </a:cubicBezTo>
                  <a:cubicBezTo>
                    <a:pt x="99" y="105"/>
                    <a:pt x="99" y="105"/>
                    <a:pt x="99" y="105"/>
                  </a:cubicBezTo>
                  <a:cubicBezTo>
                    <a:pt x="130" y="74"/>
                    <a:pt x="130" y="74"/>
                    <a:pt x="130" y="74"/>
                  </a:cubicBezTo>
                  <a:cubicBezTo>
                    <a:pt x="176" y="119"/>
                    <a:pt x="176" y="119"/>
                    <a:pt x="176" y="119"/>
                  </a:cubicBezTo>
                  <a:lnTo>
                    <a:pt x="167" y="128"/>
                  </a:lnTo>
                  <a:close/>
                  <a:moveTo>
                    <a:pt x="170" y="102"/>
                  </a:moveTo>
                  <a:cubicBezTo>
                    <a:pt x="133" y="65"/>
                    <a:pt x="133" y="65"/>
                    <a:pt x="133" y="65"/>
                  </a:cubicBezTo>
                  <a:cubicBezTo>
                    <a:pt x="132" y="64"/>
                    <a:pt x="129" y="64"/>
                    <a:pt x="128" y="65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116" y="54"/>
                    <a:pt x="116" y="54"/>
                    <a:pt x="116" y="54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81" y="91"/>
                    <a:pt x="181" y="91"/>
                    <a:pt x="181" y="91"/>
                  </a:cubicBezTo>
                  <a:lnTo>
                    <a:pt x="170" y="102"/>
                  </a:lnTo>
                  <a:close/>
                  <a:moveTo>
                    <a:pt x="147" y="12"/>
                  </a:moveTo>
                  <a:cubicBezTo>
                    <a:pt x="210" y="74"/>
                    <a:pt x="210" y="74"/>
                    <a:pt x="210" y="74"/>
                  </a:cubicBezTo>
                  <a:cubicBezTo>
                    <a:pt x="193" y="91"/>
                    <a:pt x="193" y="91"/>
                    <a:pt x="193" y="91"/>
                  </a:cubicBezTo>
                  <a:cubicBezTo>
                    <a:pt x="130" y="29"/>
                    <a:pt x="130" y="29"/>
                    <a:pt x="130" y="29"/>
                  </a:cubicBezTo>
                  <a:lnTo>
                    <a:pt x="147" y="12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44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90C0D52C-C290-4CC2-9E5E-51EF3F223D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30" r="19383"/>
          <a:stretch/>
        </p:blipFill>
        <p:spPr>
          <a:xfrm>
            <a:off x="0" y="701037"/>
            <a:ext cx="5113421" cy="445001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D46F8AA-E507-4A71-9288-FCD5D3EF228F}"/>
              </a:ext>
            </a:extLst>
          </p:cNvPr>
          <p:cNvSpPr/>
          <p:nvPr/>
        </p:nvSpPr>
        <p:spPr>
          <a:xfrm>
            <a:off x="1" y="701040"/>
            <a:ext cx="5113421" cy="4450016"/>
          </a:xfrm>
          <a:prstGeom prst="rect">
            <a:avLst/>
          </a:prstGeom>
          <a:gradFill flip="none" rotWithShape="1">
            <a:gsLst>
              <a:gs pos="4000">
                <a:schemeClr val="accent1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AE647C-036D-4F75-B39F-9B497D856C22}"/>
              </a:ext>
            </a:extLst>
          </p:cNvPr>
          <p:cNvSpPr txBox="1"/>
          <p:nvPr/>
        </p:nvSpPr>
        <p:spPr>
          <a:xfrm>
            <a:off x="2035699" y="2048110"/>
            <a:ext cx="2520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700" b="1">
                <a:solidFill>
                  <a:schemeClr val="bg1"/>
                </a:solidFill>
                <a:latin typeface="Trebuchet MS" panose="020B0603020202020204" pitchFamily="34" charset="0"/>
              </a:rPr>
              <a:t>Servicetopia Values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0F4C84-BA02-48F8-B87C-3F4BF1063D15}"/>
              </a:ext>
            </a:extLst>
          </p:cNvPr>
          <p:cNvGrpSpPr/>
          <p:nvPr/>
        </p:nvGrpSpPr>
        <p:grpSpPr>
          <a:xfrm>
            <a:off x="4839313" y="910486"/>
            <a:ext cx="1875400" cy="557213"/>
            <a:chOff x="6452419" y="282666"/>
            <a:chExt cx="2500533" cy="74295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B0E3C85-073C-4CF9-BF31-7299B23F2F30}"/>
                </a:ext>
              </a:extLst>
            </p:cNvPr>
            <p:cNvSpPr/>
            <p:nvPr/>
          </p:nvSpPr>
          <p:spPr>
            <a:xfrm>
              <a:off x="6452419" y="282666"/>
              <a:ext cx="742950" cy="7429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CF8B030-F01E-4A21-A294-0430D526F98F}"/>
                </a:ext>
              </a:extLst>
            </p:cNvPr>
            <p:cNvSpPr/>
            <p:nvPr/>
          </p:nvSpPr>
          <p:spPr>
            <a:xfrm>
              <a:off x="7373033" y="350945"/>
              <a:ext cx="1579919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Purpose</a:t>
              </a:r>
            </a:p>
          </p:txBody>
        </p:sp>
        <p:sp>
          <p:nvSpPr>
            <p:cNvPr id="61" name="Freeform 99">
              <a:extLst>
                <a:ext uri="{FF2B5EF4-FFF2-40B4-BE49-F238E27FC236}">
                  <a16:creationId xmlns:a16="http://schemas.microsoft.com/office/drawing/2014/main" id="{1A4FA2CB-681B-4DF9-8E0B-CCE4A9B82D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37957" y="509995"/>
              <a:ext cx="371874" cy="343748"/>
            </a:xfrm>
            <a:custGeom>
              <a:avLst/>
              <a:gdLst>
                <a:gd name="T0" fmla="*/ 200 w 200"/>
                <a:gd name="T1" fmla="*/ 0 h 184"/>
                <a:gd name="T2" fmla="*/ 0 w 200"/>
                <a:gd name="T3" fmla="*/ 74 h 184"/>
                <a:gd name="T4" fmla="*/ 64 w 200"/>
                <a:gd name="T5" fmla="*/ 123 h 184"/>
                <a:gd name="T6" fmla="*/ 64 w 200"/>
                <a:gd name="T7" fmla="*/ 154 h 184"/>
                <a:gd name="T8" fmla="*/ 65 w 200"/>
                <a:gd name="T9" fmla="*/ 156 h 184"/>
                <a:gd name="T10" fmla="*/ 65 w 200"/>
                <a:gd name="T11" fmla="*/ 157 h 184"/>
                <a:gd name="T12" fmla="*/ 69 w 200"/>
                <a:gd name="T13" fmla="*/ 159 h 184"/>
                <a:gd name="T14" fmla="*/ 71 w 200"/>
                <a:gd name="T15" fmla="*/ 158 h 184"/>
                <a:gd name="T16" fmla="*/ 93 w 200"/>
                <a:gd name="T17" fmla="*/ 144 h 184"/>
                <a:gd name="T18" fmla="*/ 147 w 200"/>
                <a:gd name="T19" fmla="*/ 184 h 184"/>
                <a:gd name="T20" fmla="*/ 200 w 200"/>
                <a:gd name="T21" fmla="*/ 0 h 184"/>
                <a:gd name="T22" fmla="*/ 178 w 200"/>
                <a:gd name="T23" fmla="*/ 17 h 184"/>
                <a:gd name="T24" fmla="*/ 70 w 200"/>
                <a:gd name="T25" fmla="*/ 117 h 184"/>
                <a:gd name="T26" fmla="*/ 17 w 200"/>
                <a:gd name="T27" fmla="*/ 77 h 184"/>
                <a:gd name="T28" fmla="*/ 178 w 200"/>
                <a:gd name="T29" fmla="*/ 17 h 184"/>
                <a:gd name="T30" fmla="*/ 72 w 200"/>
                <a:gd name="T31" fmla="*/ 148 h 184"/>
                <a:gd name="T32" fmla="*/ 72 w 200"/>
                <a:gd name="T33" fmla="*/ 129 h 184"/>
                <a:gd name="T34" fmla="*/ 87 w 200"/>
                <a:gd name="T35" fmla="*/ 139 h 184"/>
                <a:gd name="T36" fmla="*/ 72 w 200"/>
                <a:gd name="T37" fmla="*/ 148 h 184"/>
                <a:gd name="T38" fmla="*/ 77 w 200"/>
                <a:gd name="T39" fmla="*/ 122 h 184"/>
                <a:gd name="T40" fmla="*/ 186 w 200"/>
                <a:gd name="T41" fmla="*/ 21 h 184"/>
                <a:gd name="T42" fmla="*/ 142 w 200"/>
                <a:gd name="T43" fmla="*/ 171 h 184"/>
                <a:gd name="T44" fmla="*/ 77 w 200"/>
                <a:gd name="T45" fmla="*/ 12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0" h="184">
                  <a:moveTo>
                    <a:pt x="200" y="0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4" y="155"/>
                    <a:pt x="65" y="156"/>
                    <a:pt x="65" y="156"/>
                  </a:cubicBezTo>
                  <a:cubicBezTo>
                    <a:pt x="65" y="156"/>
                    <a:pt x="65" y="157"/>
                    <a:pt x="65" y="157"/>
                  </a:cubicBezTo>
                  <a:cubicBezTo>
                    <a:pt x="66" y="158"/>
                    <a:pt x="67" y="159"/>
                    <a:pt x="69" y="159"/>
                  </a:cubicBezTo>
                  <a:cubicBezTo>
                    <a:pt x="69" y="159"/>
                    <a:pt x="70" y="159"/>
                    <a:pt x="71" y="158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47" y="184"/>
                    <a:pt x="147" y="184"/>
                    <a:pt x="147" y="184"/>
                  </a:cubicBezTo>
                  <a:lnTo>
                    <a:pt x="200" y="0"/>
                  </a:lnTo>
                  <a:close/>
                  <a:moveTo>
                    <a:pt x="178" y="17"/>
                  </a:moveTo>
                  <a:cubicBezTo>
                    <a:pt x="70" y="117"/>
                    <a:pt x="70" y="117"/>
                    <a:pt x="70" y="117"/>
                  </a:cubicBezTo>
                  <a:cubicBezTo>
                    <a:pt x="17" y="77"/>
                    <a:pt x="17" y="77"/>
                    <a:pt x="17" y="77"/>
                  </a:cubicBezTo>
                  <a:lnTo>
                    <a:pt x="178" y="17"/>
                  </a:lnTo>
                  <a:close/>
                  <a:moveTo>
                    <a:pt x="72" y="148"/>
                  </a:moveTo>
                  <a:cubicBezTo>
                    <a:pt x="72" y="129"/>
                    <a:pt x="72" y="129"/>
                    <a:pt x="72" y="129"/>
                  </a:cubicBezTo>
                  <a:cubicBezTo>
                    <a:pt x="87" y="139"/>
                    <a:pt x="87" y="139"/>
                    <a:pt x="87" y="139"/>
                  </a:cubicBezTo>
                  <a:lnTo>
                    <a:pt x="72" y="148"/>
                  </a:lnTo>
                  <a:close/>
                  <a:moveTo>
                    <a:pt x="77" y="122"/>
                  </a:moveTo>
                  <a:cubicBezTo>
                    <a:pt x="186" y="21"/>
                    <a:pt x="186" y="21"/>
                    <a:pt x="186" y="21"/>
                  </a:cubicBezTo>
                  <a:cubicBezTo>
                    <a:pt x="142" y="171"/>
                    <a:pt x="142" y="171"/>
                    <a:pt x="142" y="171"/>
                  </a:cubicBezTo>
                  <a:lnTo>
                    <a:pt x="77" y="1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83122ED-0D62-46EA-B60E-5AF2D1351EF3}"/>
              </a:ext>
            </a:extLst>
          </p:cNvPr>
          <p:cNvGrpSpPr/>
          <p:nvPr/>
        </p:nvGrpSpPr>
        <p:grpSpPr>
          <a:xfrm>
            <a:off x="4839315" y="1599429"/>
            <a:ext cx="1830517" cy="557213"/>
            <a:chOff x="6452419" y="2132572"/>
            <a:chExt cx="2440688" cy="7429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F246E15-EED2-460A-84F1-F49E54E832FA}"/>
                </a:ext>
              </a:extLst>
            </p:cNvPr>
            <p:cNvSpPr/>
            <p:nvPr/>
          </p:nvSpPr>
          <p:spPr>
            <a:xfrm>
              <a:off x="6452419" y="2132572"/>
              <a:ext cx="742950" cy="7429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B8383F-C8D2-484E-9C99-A2D516F7F031}"/>
                </a:ext>
              </a:extLst>
            </p:cNvPr>
            <p:cNvSpPr/>
            <p:nvPr/>
          </p:nvSpPr>
          <p:spPr>
            <a:xfrm>
              <a:off x="7373033" y="2222520"/>
              <a:ext cx="1520074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Passion</a:t>
              </a:r>
            </a:p>
          </p:txBody>
        </p:sp>
        <p:sp>
          <p:nvSpPr>
            <p:cNvPr id="63" name="Freeform 46">
              <a:extLst>
                <a:ext uri="{FF2B5EF4-FFF2-40B4-BE49-F238E27FC236}">
                  <a16:creationId xmlns:a16="http://schemas.microsoft.com/office/drawing/2014/main" id="{3B2AE746-8EA1-4E33-B191-B57D37A62B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76983" y="2361477"/>
              <a:ext cx="283368" cy="285140"/>
            </a:xfrm>
            <a:custGeom>
              <a:avLst/>
              <a:gdLst>
                <a:gd name="T0" fmla="*/ 148 w 176"/>
                <a:gd name="T1" fmla="*/ 0 h 176"/>
                <a:gd name="T2" fmla="*/ 28 w 176"/>
                <a:gd name="T3" fmla="*/ 0 h 176"/>
                <a:gd name="T4" fmla="*/ 0 w 176"/>
                <a:gd name="T5" fmla="*/ 28 h 176"/>
                <a:gd name="T6" fmla="*/ 0 w 176"/>
                <a:gd name="T7" fmla="*/ 148 h 176"/>
                <a:gd name="T8" fmla="*/ 28 w 176"/>
                <a:gd name="T9" fmla="*/ 176 h 176"/>
                <a:gd name="T10" fmla="*/ 148 w 176"/>
                <a:gd name="T11" fmla="*/ 176 h 176"/>
                <a:gd name="T12" fmla="*/ 176 w 176"/>
                <a:gd name="T13" fmla="*/ 148 h 176"/>
                <a:gd name="T14" fmla="*/ 176 w 176"/>
                <a:gd name="T15" fmla="*/ 28 h 176"/>
                <a:gd name="T16" fmla="*/ 148 w 176"/>
                <a:gd name="T17" fmla="*/ 0 h 176"/>
                <a:gd name="T18" fmla="*/ 168 w 176"/>
                <a:gd name="T19" fmla="*/ 148 h 176"/>
                <a:gd name="T20" fmla="*/ 148 w 176"/>
                <a:gd name="T21" fmla="*/ 168 h 176"/>
                <a:gd name="T22" fmla="*/ 28 w 176"/>
                <a:gd name="T23" fmla="*/ 168 h 176"/>
                <a:gd name="T24" fmla="*/ 8 w 176"/>
                <a:gd name="T25" fmla="*/ 148 h 176"/>
                <a:gd name="T26" fmla="*/ 8 w 176"/>
                <a:gd name="T27" fmla="*/ 28 h 176"/>
                <a:gd name="T28" fmla="*/ 28 w 176"/>
                <a:gd name="T29" fmla="*/ 8 h 176"/>
                <a:gd name="T30" fmla="*/ 148 w 176"/>
                <a:gd name="T31" fmla="*/ 8 h 176"/>
                <a:gd name="T32" fmla="*/ 168 w 176"/>
                <a:gd name="T33" fmla="*/ 28 h 176"/>
                <a:gd name="T34" fmla="*/ 168 w 176"/>
                <a:gd name="T35" fmla="*/ 148 h 176"/>
                <a:gd name="T36" fmla="*/ 108 w 176"/>
                <a:gd name="T37" fmla="*/ 48 h 176"/>
                <a:gd name="T38" fmla="*/ 127 w 176"/>
                <a:gd name="T39" fmla="*/ 48 h 176"/>
                <a:gd name="T40" fmla="*/ 96 w 176"/>
                <a:gd name="T41" fmla="*/ 86 h 176"/>
                <a:gd name="T42" fmla="*/ 76 w 176"/>
                <a:gd name="T43" fmla="*/ 66 h 176"/>
                <a:gd name="T44" fmla="*/ 25 w 176"/>
                <a:gd name="T45" fmla="*/ 130 h 176"/>
                <a:gd name="T46" fmla="*/ 31 w 176"/>
                <a:gd name="T47" fmla="*/ 135 h 176"/>
                <a:gd name="T48" fmla="*/ 76 w 176"/>
                <a:gd name="T49" fmla="*/ 78 h 176"/>
                <a:gd name="T50" fmla="*/ 96 w 176"/>
                <a:gd name="T51" fmla="*/ 98 h 176"/>
                <a:gd name="T52" fmla="*/ 132 w 176"/>
                <a:gd name="T53" fmla="*/ 54 h 176"/>
                <a:gd name="T54" fmla="*/ 132 w 176"/>
                <a:gd name="T55" fmla="*/ 72 h 176"/>
                <a:gd name="T56" fmla="*/ 140 w 176"/>
                <a:gd name="T57" fmla="*/ 72 h 176"/>
                <a:gd name="T58" fmla="*/ 140 w 176"/>
                <a:gd name="T59" fmla="*/ 40 h 176"/>
                <a:gd name="T60" fmla="*/ 108 w 176"/>
                <a:gd name="T61" fmla="*/ 40 h 176"/>
                <a:gd name="T62" fmla="*/ 108 w 176"/>
                <a:gd name="T63" fmla="*/ 48 h 176"/>
                <a:gd name="T64" fmla="*/ 132 w 176"/>
                <a:gd name="T65" fmla="*/ 48 h 176"/>
                <a:gd name="T66" fmla="*/ 132 w 176"/>
                <a:gd name="T67" fmla="*/ 48 h 176"/>
                <a:gd name="T68" fmla="*/ 132 w 176"/>
                <a:gd name="T69" fmla="*/ 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6" h="176">
                  <a:moveTo>
                    <a:pt x="148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63"/>
                    <a:pt x="13" y="176"/>
                    <a:pt x="28" y="176"/>
                  </a:cubicBezTo>
                  <a:cubicBezTo>
                    <a:pt x="148" y="176"/>
                    <a:pt x="148" y="176"/>
                    <a:pt x="148" y="176"/>
                  </a:cubicBezTo>
                  <a:cubicBezTo>
                    <a:pt x="163" y="176"/>
                    <a:pt x="176" y="163"/>
                    <a:pt x="176" y="148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6" y="13"/>
                    <a:pt x="163" y="0"/>
                    <a:pt x="148" y="0"/>
                  </a:cubicBezTo>
                  <a:close/>
                  <a:moveTo>
                    <a:pt x="168" y="148"/>
                  </a:moveTo>
                  <a:cubicBezTo>
                    <a:pt x="168" y="159"/>
                    <a:pt x="159" y="168"/>
                    <a:pt x="148" y="168"/>
                  </a:cubicBezTo>
                  <a:cubicBezTo>
                    <a:pt x="28" y="168"/>
                    <a:pt x="28" y="168"/>
                    <a:pt x="28" y="168"/>
                  </a:cubicBezTo>
                  <a:cubicBezTo>
                    <a:pt x="17" y="168"/>
                    <a:pt x="8" y="159"/>
                    <a:pt x="8" y="14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17"/>
                    <a:pt x="17" y="8"/>
                    <a:pt x="28" y="8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59" y="8"/>
                    <a:pt x="168" y="17"/>
                    <a:pt x="168" y="28"/>
                  </a:cubicBezTo>
                  <a:lnTo>
                    <a:pt x="168" y="148"/>
                  </a:lnTo>
                  <a:close/>
                  <a:moveTo>
                    <a:pt x="108" y="48"/>
                  </a:moveTo>
                  <a:cubicBezTo>
                    <a:pt x="127" y="48"/>
                    <a:pt x="127" y="48"/>
                    <a:pt x="127" y="48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76" y="66"/>
                    <a:pt x="76" y="66"/>
                    <a:pt x="76" y="66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31" y="135"/>
                    <a:pt x="31" y="135"/>
                    <a:pt x="31" y="135"/>
                  </a:cubicBezTo>
                  <a:cubicBezTo>
                    <a:pt x="76" y="78"/>
                    <a:pt x="76" y="78"/>
                    <a:pt x="76" y="7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2" y="72"/>
                    <a:pt x="132" y="72"/>
                    <a:pt x="132" y="72"/>
                  </a:cubicBezTo>
                  <a:cubicBezTo>
                    <a:pt x="140" y="72"/>
                    <a:pt x="140" y="72"/>
                    <a:pt x="140" y="72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08" y="40"/>
                    <a:pt x="108" y="40"/>
                    <a:pt x="108" y="40"/>
                  </a:cubicBezTo>
                  <a:lnTo>
                    <a:pt x="108" y="48"/>
                  </a:lnTo>
                  <a:close/>
                  <a:moveTo>
                    <a:pt x="132" y="48"/>
                  </a:moveTo>
                  <a:cubicBezTo>
                    <a:pt x="132" y="48"/>
                    <a:pt x="132" y="48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2BAE4B-4950-46B8-BFAD-2214D732AB2E}"/>
              </a:ext>
            </a:extLst>
          </p:cNvPr>
          <p:cNvGrpSpPr/>
          <p:nvPr/>
        </p:nvGrpSpPr>
        <p:grpSpPr>
          <a:xfrm>
            <a:off x="4839316" y="2293144"/>
            <a:ext cx="2771481" cy="557213"/>
            <a:chOff x="6452419" y="3057525"/>
            <a:chExt cx="3695307" cy="74295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AA63CD0-DADE-4BF3-8F71-500F4FC09FA6}"/>
                </a:ext>
              </a:extLst>
            </p:cNvPr>
            <p:cNvSpPr/>
            <p:nvPr/>
          </p:nvSpPr>
          <p:spPr>
            <a:xfrm>
              <a:off x="6452419" y="3057525"/>
              <a:ext cx="742950" cy="7429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A7610CA-16E3-47C3-8EC6-66A73A2CE39B}"/>
                </a:ext>
              </a:extLst>
            </p:cNvPr>
            <p:cNvSpPr/>
            <p:nvPr/>
          </p:nvSpPr>
          <p:spPr>
            <a:xfrm>
              <a:off x="7373034" y="3147473"/>
              <a:ext cx="277469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Professionalism</a:t>
              </a:r>
            </a:p>
          </p:txBody>
        </p:sp>
        <p:sp>
          <p:nvSpPr>
            <p:cNvPr id="64" name="Freeform 65">
              <a:extLst>
                <a:ext uri="{FF2B5EF4-FFF2-40B4-BE49-F238E27FC236}">
                  <a16:creationId xmlns:a16="http://schemas.microsoft.com/office/drawing/2014/main" id="{D998FD4C-87D1-4EE9-B920-FC20915668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2902" y="3207750"/>
              <a:ext cx="410654" cy="410654"/>
            </a:xfrm>
            <a:custGeom>
              <a:avLst/>
              <a:gdLst>
                <a:gd name="T0" fmla="*/ 54 w 228"/>
                <a:gd name="T1" fmla="*/ 106 h 228"/>
                <a:gd name="T2" fmla="*/ 10 w 228"/>
                <a:gd name="T3" fmla="*/ 106 h 228"/>
                <a:gd name="T4" fmla="*/ 32 w 228"/>
                <a:gd name="T5" fmla="*/ 92 h 228"/>
                <a:gd name="T6" fmla="*/ 32 w 228"/>
                <a:gd name="T7" fmla="*/ 120 h 228"/>
                <a:gd name="T8" fmla="*/ 32 w 228"/>
                <a:gd name="T9" fmla="*/ 92 h 228"/>
                <a:gd name="T10" fmla="*/ 0 w 228"/>
                <a:gd name="T11" fmla="*/ 168 h 228"/>
                <a:gd name="T12" fmla="*/ 15 w 228"/>
                <a:gd name="T13" fmla="*/ 208 h 228"/>
                <a:gd name="T14" fmla="*/ 48 w 228"/>
                <a:gd name="T15" fmla="*/ 208 h 228"/>
                <a:gd name="T16" fmla="*/ 64 w 228"/>
                <a:gd name="T17" fmla="*/ 168 h 228"/>
                <a:gd name="T18" fmla="*/ 53 w 228"/>
                <a:gd name="T19" fmla="*/ 179 h 228"/>
                <a:gd name="T20" fmla="*/ 32 w 228"/>
                <a:gd name="T21" fmla="*/ 220 h 228"/>
                <a:gd name="T22" fmla="*/ 10 w 228"/>
                <a:gd name="T23" fmla="*/ 179 h 228"/>
                <a:gd name="T24" fmla="*/ 32 w 228"/>
                <a:gd name="T25" fmla="*/ 144 h 228"/>
                <a:gd name="T26" fmla="*/ 53 w 228"/>
                <a:gd name="T27" fmla="*/ 179 h 228"/>
                <a:gd name="T28" fmla="*/ 116 w 228"/>
                <a:gd name="T29" fmla="*/ 44 h 228"/>
                <a:gd name="T30" fmla="*/ 116 w 228"/>
                <a:gd name="T31" fmla="*/ 0 h 228"/>
                <a:gd name="T32" fmla="*/ 116 w 228"/>
                <a:gd name="T33" fmla="*/ 44 h 228"/>
                <a:gd name="T34" fmla="*/ 130 w 228"/>
                <a:gd name="T35" fmla="*/ 22 h 228"/>
                <a:gd name="T36" fmla="*/ 102 w 228"/>
                <a:gd name="T37" fmla="*/ 22 h 228"/>
                <a:gd name="T38" fmla="*/ 100 w 228"/>
                <a:gd name="T39" fmla="*/ 124 h 228"/>
                <a:gd name="T40" fmla="*/ 132 w 228"/>
                <a:gd name="T41" fmla="*/ 124 h 228"/>
                <a:gd name="T42" fmla="*/ 148 w 228"/>
                <a:gd name="T43" fmla="*/ 84 h 228"/>
                <a:gd name="T44" fmla="*/ 84 w 228"/>
                <a:gd name="T45" fmla="*/ 84 h 228"/>
                <a:gd name="T46" fmla="*/ 100 w 228"/>
                <a:gd name="T47" fmla="*/ 124 h 228"/>
                <a:gd name="T48" fmla="*/ 140 w 228"/>
                <a:gd name="T49" fmla="*/ 84 h 228"/>
                <a:gd name="T50" fmla="*/ 124 w 228"/>
                <a:gd name="T51" fmla="*/ 124 h 228"/>
                <a:gd name="T52" fmla="*/ 108 w 228"/>
                <a:gd name="T53" fmla="*/ 124 h 228"/>
                <a:gd name="T54" fmla="*/ 92 w 228"/>
                <a:gd name="T55" fmla="*/ 84 h 228"/>
                <a:gd name="T56" fmla="*/ 196 w 228"/>
                <a:gd name="T57" fmla="*/ 128 h 228"/>
                <a:gd name="T58" fmla="*/ 196 w 228"/>
                <a:gd name="T59" fmla="*/ 84 h 228"/>
                <a:gd name="T60" fmla="*/ 196 w 228"/>
                <a:gd name="T61" fmla="*/ 128 h 228"/>
                <a:gd name="T62" fmla="*/ 210 w 228"/>
                <a:gd name="T63" fmla="*/ 106 h 228"/>
                <a:gd name="T64" fmla="*/ 182 w 228"/>
                <a:gd name="T65" fmla="*/ 106 h 228"/>
                <a:gd name="T66" fmla="*/ 196 w 228"/>
                <a:gd name="T67" fmla="*/ 136 h 228"/>
                <a:gd name="T68" fmla="*/ 169 w 228"/>
                <a:gd name="T69" fmla="*/ 185 h 228"/>
                <a:gd name="T70" fmla="*/ 196 w 228"/>
                <a:gd name="T71" fmla="*/ 228 h 228"/>
                <a:gd name="T72" fmla="*/ 223 w 228"/>
                <a:gd name="T73" fmla="*/ 185 h 228"/>
                <a:gd name="T74" fmla="*/ 196 w 228"/>
                <a:gd name="T75" fmla="*/ 136 h 228"/>
                <a:gd name="T76" fmla="*/ 205 w 228"/>
                <a:gd name="T77" fmla="*/ 208 h 228"/>
                <a:gd name="T78" fmla="*/ 188 w 228"/>
                <a:gd name="T79" fmla="*/ 208 h 228"/>
                <a:gd name="T80" fmla="*/ 172 w 228"/>
                <a:gd name="T81" fmla="*/ 168 h 228"/>
                <a:gd name="T82" fmla="*/ 220 w 228"/>
                <a:gd name="T83" fmla="*/ 168 h 228"/>
                <a:gd name="T84" fmla="*/ 91 w 228"/>
                <a:gd name="T85" fmla="*/ 119 h 228"/>
                <a:gd name="T86" fmla="*/ 61 w 228"/>
                <a:gd name="T87" fmla="*/ 141 h 228"/>
                <a:gd name="T88" fmla="*/ 91 w 228"/>
                <a:gd name="T89" fmla="*/ 119 h 228"/>
                <a:gd name="T90" fmla="*/ 165 w 228"/>
                <a:gd name="T91" fmla="*/ 147 h 228"/>
                <a:gd name="T92" fmla="*/ 147 w 228"/>
                <a:gd name="T93" fmla="*/ 113 h 228"/>
                <a:gd name="T94" fmla="*/ 60 w 228"/>
                <a:gd name="T95" fmla="*/ 212 h 228"/>
                <a:gd name="T96" fmla="*/ 168 w 228"/>
                <a:gd name="T97" fmla="*/ 204 h 228"/>
                <a:gd name="T98" fmla="*/ 60 w 228"/>
                <a:gd name="T99" fmla="*/ 21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8" h="228">
                  <a:moveTo>
                    <a:pt x="32" y="128"/>
                  </a:moveTo>
                  <a:cubicBezTo>
                    <a:pt x="44" y="128"/>
                    <a:pt x="54" y="118"/>
                    <a:pt x="54" y="106"/>
                  </a:cubicBezTo>
                  <a:cubicBezTo>
                    <a:pt x="54" y="94"/>
                    <a:pt x="44" y="84"/>
                    <a:pt x="32" y="84"/>
                  </a:cubicBezTo>
                  <a:cubicBezTo>
                    <a:pt x="20" y="84"/>
                    <a:pt x="10" y="94"/>
                    <a:pt x="10" y="106"/>
                  </a:cubicBezTo>
                  <a:cubicBezTo>
                    <a:pt x="10" y="118"/>
                    <a:pt x="20" y="128"/>
                    <a:pt x="32" y="128"/>
                  </a:cubicBezTo>
                  <a:close/>
                  <a:moveTo>
                    <a:pt x="32" y="92"/>
                  </a:moveTo>
                  <a:cubicBezTo>
                    <a:pt x="39" y="92"/>
                    <a:pt x="46" y="98"/>
                    <a:pt x="46" y="106"/>
                  </a:cubicBezTo>
                  <a:cubicBezTo>
                    <a:pt x="46" y="113"/>
                    <a:pt x="39" y="120"/>
                    <a:pt x="32" y="120"/>
                  </a:cubicBezTo>
                  <a:cubicBezTo>
                    <a:pt x="24" y="120"/>
                    <a:pt x="18" y="113"/>
                    <a:pt x="18" y="106"/>
                  </a:cubicBezTo>
                  <a:cubicBezTo>
                    <a:pt x="18" y="98"/>
                    <a:pt x="24" y="92"/>
                    <a:pt x="32" y="92"/>
                  </a:cubicBezTo>
                  <a:close/>
                  <a:moveTo>
                    <a:pt x="32" y="136"/>
                  </a:moveTo>
                  <a:cubicBezTo>
                    <a:pt x="14" y="136"/>
                    <a:pt x="0" y="150"/>
                    <a:pt x="0" y="168"/>
                  </a:cubicBezTo>
                  <a:cubicBezTo>
                    <a:pt x="0" y="180"/>
                    <a:pt x="4" y="184"/>
                    <a:pt x="5" y="185"/>
                  </a:cubicBezTo>
                  <a:cubicBezTo>
                    <a:pt x="11" y="190"/>
                    <a:pt x="15" y="201"/>
                    <a:pt x="15" y="208"/>
                  </a:cubicBezTo>
                  <a:cubicBezTo>
                    <a:pt x="15" y="219"/>
                    <a:pt x="23" y="228"/>
                    <a:pt x="32" y="228"/>
                  </a:cubicBezTo>
                  <a:cubicBezTo>
                    <a:pt x="41" y="228"/>
                    <a:pt x="48" y="219"/>
                    <a:pt x="48" y="208"/>
                  </a:cubicBezTo>
                  <a:cubicBezTo>
                    <a:pt x="48" y="201"/>
                    <a:pt x="53" y="190"/>
                    <a:pt x="59" y="185"/>
                  </a:cubicBezTo>
                  <a:cubicBezTo>
                    <a:pt x="60" y="184"/>
                    <a:pt x="64" y="180"/>
                    <a:pt x="64" y="168"/>
                  </a:cubicBezTo>
                  <a:cubicBezTo>
                    <a:pt x="64" y="150"/>
                    <a:pt x="49" y="136"/>
                    <a:pt x="32" y="136"/>
                  </a:cubicBezTo>
                  <a:close/>
                  <a:moveTo>
                    <a:pt x="53" y="179"/>
                  </a:moveTo>
                  <a:cubicBezTo>
                    <a:pt x="46" y="186"/>
                    <a:pt x="40" y="199"/>
                    <a:pt x="40" y="208"/>
                  </a:cubicBezTo>
                  <a:cubicBezTo>
                    <a:pt x="40" y="215"/>
                    <a:pt x="36" y="220"/>
                    <a:pt x="32" y="220"/>
                  </a:cubicBezTo>
                  <a:cubicBezTo>
                    <a:pt x="27" y="220"/>
                    <a:pt x="23" y="215"/>
                    <a:pt x="23" y="208"/>
                  </a:cubicBezTo>
                  <a:cubicBezTo>
                    <a:pt x="23" y="199"/>
                    <a:pt x="18" y="186"/>
                    <a:pt x="10" y="179"/>
                  </a:cubicBezTo>
                  <a:cubicBezTo>
                    <a:pt x="10" y="179"/>
                    <a:pt x="8" y="176"/>
                    <a:pt x="8" y="168"/>
                  </a:cubicBezTo>
                  <a:cubicBezTo>
                    <a:pt x="8" y="155"/>
                    <a:pt x="19" y="144"/>
                    <a:pt x="32" y="144"/>
                  </a:cubicBezTo>
                  <a:cubicBezTo>
                    <a:pt x="45" y="144"/>
                    <a:pt x="56" y="155"/>
                    <a:pt x="56" y="168"/>
                  </a:cubicBezTo>
                  <a:cubicBezTo>
                    <a:pt x="56" y="176"/>
                    <a:pt x="53" y="179"/>
                    <a:pt x="53" y="179"/>
                  </a:cubicBezTo>
                  <a:cubicBezTo>
                    <a:pt x="53" y="179"/>
                    <a:pt x="53" y="179"/>
                    <a:pt x="53" y="179"/>
                  </a:cubicBezTo>
                  <a:close/>
                  <a:moveTo>
                    <a:pt x="116" y="44"/>
                  </a:moveTo>
                  <a:cubicBezTo>
                    <a:pt x="128" y="44"/>
                    <a:pt x="138" y="34"/>
                    <a:pt x="138" y="22"/>
                  </a:cubicBezTo>
                  <a:cubicBezTo>
                    <a:pt x="138" y="10"/>
                    <a:pt x="128" y="0"/>
                    <a:pt x="116" y="0"/>
                  </a:cubicBezTo>
                  <a:cubicBezTo>
                    <a:pt x="104" y="0"/>
                    <a:pt x="94" y="10"/>
                    <a:pt x="94" y="22"/>
                  </a:cubicBezTo>
                  <a:cubicBezTo>
                    <a:pt x="94" y="34"/>
                    <a:pt x="104" y="44"/>
                    <a:pt x="116" y="44"/>
                  </a:cubicBezTo>
                  <a:close/>
                  <a:moveTo>
                    <a:pt x="116" y="8"/>
                  </a:moveTo>
                  <a:cubicBezTo>
                    <a:pt x="124" y="8"/>
                    <a:pt x="130" y="14"/>
                    <a:pt x="130" y="22"/>
                  </a:cubicBezTo>
                  <a:cubicBezTo>
                    <a:pt x="130" y="29"/>
                    <a:pt x="124" y="36"/>
                    <a:pt x="116" y="36"/>
                  </a:cubicBezTo>
                  <a:cubicBezTo>
                    <a:pt x="108" y="36"/>
                    <a:pt x="102" y="29"/>
                    <a:pt x="102" y="22"/>
                  </a:cubicBezTo>
                  <a:cubicBezTo>
                    <a:pt x="102" y="14"/>
                    <a:pt x="108" y="8"/>
                    <a:pt x="116" y="8"/>
                  </a:cubicBezTo>
                  <a:close/>
                  <a:moveTo>
                    <a:pt x="100" y="124"/>
                  </a:moveTo>
                  <a:cubicBezTo>
                    <a:pt x="100" y="135"/>
                    <a:pt x="107" y="144"/>
                    <a:pt x="116" y="144"/>
                  </a:cubicBezTo>
                  <a:cubicBezTo>
                    <a:pt x="125" y="144"/>
                    <a:pt x="132" y="135"/>
                    <a:pt x="132" y="124"/>
                  </a:cubicBezTo>
                  <a:cubicBezTo>
                    <a:pt x="132" y="117"/>
                    <a:pt x="137" y="106"/>
                    <a:pt x="143" y="101"/>
                  </a:cubicBezTo>
                  <a:cubicBezTo>
                    <a:pt x="144" y="100"/>
                    <a:pt x="148" y="96"/>
                    <a:pt x="148" y="84"/>
                  </a:cubicBezTo>
                  <a:cubicBezTo>
                    <a:pt x="148" y="66"/>
                    <a:pt x="133" y="52"/>
                    <a:pt x="116" y="52"/>
                  </a:cubicBezTo>
                  <a:cubicBezTo>
                    <a:pt x="98" y="52"/>
                    <a:pt x="84" y="66"/>
                    <a:pt x="84" y="84"/>
                  </a:cubicBezTo>
                  <a:cubicBezTo>
                    <a:pt x="84" y="96"/>
                    <a:pt x="88" y="100"/>
                    <a:pt x="89" y="101"/>
                  </a:cubicBezTo>
                  <a:cubicBezTo>
                    <a:pt x="95" y="106"/>
                    <a:pt x="100" y="117"/>
                    <a:pt x="100" y="124"/>
                  </a:cubicBezTo>
                  <a:close/>
                  <a:moveTo>
                    <a:pt x="116" y="60"/>
                  </a:moveTo>
                  <a:cubicBezTo>
                    <a:pt x="129" y="60"/>
                    <a:pt x="140" y="71"/>
                    <a:pt x="140" y="84"/>
                  </a:cubicBezTo>
                  <a:cubicBezTo>
                    <a:pt x="140" y="92"/>
                    <a:pt x="138" y="95"/>
                    <a:pt x="138" y="95"/>
                  </a:cubicBezTo>
                  <a:cubicBezTo>
                    <a:pt x="130" y="102"/>
                    <a:pt x="124" y="115"/>
                    <a:pt x="124" y="124"/>
                  </a:cubicBezTo>
                  <a:cubicBezTo>
                    <a:pt x="124" y="131"/>
                    <a:pt x="121" y="136"/>
                    <a:pt x="116" y="136"/>
                  </a:cubicBezTo>
                  <a:cubicBezTo>
                    <a:pt x="111" y="136"/>
                    <a:pt x="108" y="131"/>
                    <a:pt x="108" y="124"/>
                  </a:cubicBezTo>
                  <a:cubicBezTo>
                    <a:pt x="108" y="115"/>
                    <a:pt x="102" y="102"/>
                    <a:pt x="95" y="95"/>
                  </a:cubicBezTo>
                  <a:cubicBezTo>
                    <a:pt x="95" y="95"/>
                    <a:pt x="92" y="92"/>
                    <a:pt x="92" y="84"/>
                  </a:cubicBezTo>
                  <a:cubicBezTo>
                    <a:pt x="92" y="71"/>
                    <a:pt x="103" y="60"/>
                    <a:pt x="116" y="60"/>
                  </a:cubicBezTo>
                  <a:close/>
                  <a:moveTo>
                    <a:pt x="196" y="128"/>
                  </a:moveTo>
                  <a:cubicBezTo>
                    <a:pt x="208" y="128"/>
                    <a:pt x="218" y="118"/>
                    <a:pt x="218" y="106"/>
                  </a:cubicBezTo>
                  <a:cubicBezTo>
                    <a:pt x="218" y="94"/>
                    <a:pt x="208" y="84"/>
                    <a:pt x="196" y="84"/>
                  </a:cubicBezTo>
                  <a:cubicBezTo>
                    <a:pt x="184" y="84"/>
                    <a:pt x="174" y="94"/>
                    <a:pt x="174" y="106"/>
                  </a:cubicBezTo>
                  <a:cubicBezTo>
                    <a:pt x="174" y="118"/>
                    <a:pt x="184" y="128"/>
                    <a:pt x="196" y="128"/>
                  </a:cubicBezTo>
                  <a:close/>
                  <a:moveTo>
                    <a:pt x="196" y="92"/>
                  </a:moveTo>
                  <a:cubicBezTo>
                    <a:pt x="204" y="92"/>
                    <a:pt x="210" y="98"/>
                    <a:pt x="210" y="106"/>
                  </a:cubicBezTo>
                  <a:cubicBezTo>
                    <a:pt x="210" y="113"/>
                    <a:pt x="204" y="120"/>
                    <a:pt x="196" y="120"/>
                  </a:cubicBezTo>
                  <a:cubicBezTo>
                    <a:pt x="189" y="120"/>
                    <a:pt x="182" y="113"/>
                    <a:pt x="182" y="106"/>
                  </a:cubicBezTo>
                  <a:cubicBezTo>
                    <a:pt x="182" y="98"/>
                    <a:pt x="189" y="92"/>
                    <a:pt x="196" y="92"/>
                  </a:cubicBezTo>
                  <a:close/>
                  <a:moveTo>
                    <a:pt x="196" y="136"/>
                  </a:moveTo>
                  <a:cubicBezTo>
                    <a:pt x="179" y="136"/>
                    <a:pt x="164" y="150"/>
                    <a:pt x="164" y="168"/>
                  </a:cubicBezTo>
                  <a:cubicBezTo>
                    <a:pt x="164" y="180"/>
                    <a:pt x="168" y="184"/>
                    <a:pt x="169" y="185"/>
                  </a:cubicBezTo>
                  <a:cubicBezTo>
                    <a:pt x="175" y="190"/>
                    <a:pt x="180" y="201"/>
                    <a:pt x="180" y="208"/>
                  </a:cubicBezTo>
                  <a:cubicBezTo>
                    <a:pt x="180" y="219"/>
                    <a:pt x="187" y="228"/>
                    <a:pt x="196" y="228"/>
                  </a:cubicBezTo>
                  <a:cubicBezTo>
                    <a:pt x="205" y="228"/>
                    <a:pt x="213" y="219"/>
                    <a:pt x="213" y="208"/>
                  </a:cubicBezTo>
                  <a:cubicBezTo>
                    <a:pt x="213" y="201"/>
                    <a:pt x="217" y="190"/>
                    <a:pt x="223" y="185"/>
                  </a:cubicBezTo>
                  <a:cubicBezTo>
                    <a:pt x="224" y="184"/>
                    <a:pt x="228" y="180"/>
                    <a:pt x="228" y="168"/>
                  </a:cubicBezTo>
                  <a:cubicBezTo>
                    <a:pt x="228" y="150"/>
                    <a:pt x="214" y="136"/>
                    <a:pt x="196" y="136"/>
                  </a:cubicBezTo>
                  <a:close/>
                  <a:moveTo>
                    <a:pt x="218" y="179"/>
                  </a:moveTo>
                  <a:cubicBezTo>
                    <a:pt x="210" y="186"/>
                    <a:pt x="205" y="199"/>
                    <a:pt x="205" y="208"/>
                  </a:cubicBezTo>
                  <a:cubicBezTo>
                    <a:pt x="205" y="215"/>
                    <a:pt x="201" y="220"/>
                    <a:pt x="196" y="220"/>
                  </a:cubicBezTo>
                  <a:cubicBezTo>
                    <a:pt x="192" y="220"/>
                    <a:pt x="188" y="215"/>
                    <a:pt x="188" y="208"/>
                  </a:cubicBezTo>
                  <a:cubicBezTo>
                    <a:pt x="188" y="199"/>
                    <a:pt x="182" y="186"/>
                    <a:pt x="175" y="179"/>
                  </a:cubicBezTo>
                  <a:cubicBezTo>
                    <a:pt x="175" y="179"/>
                    <a:pt x="172" y="176"/>
                    <a:pt x="172" y="168"/>
                  </a:cubicBezTo>
                  <a:cubicBezTo>
                    <a:pt x="172" y="155"/>
                    <a:pt x="183" y="144"/>
                    <a:pt x="196" y="144"/>
                  </a:cubicBezTo>
                  <a:cubicBezTo>
                    <a:pt x="209" y="144"/>
                    <a:pt x="220" y="155"/>
                    <a:pt x="220" y="168"/>
                  </a:cubicBezTo>
                  <a:cubicBezTo>
                    <a:pt x="220" y="176"/>
                    <a:pt x="218" y="179"/>
                    <a:pt x="218" y="179"/>
                  </a:cubicBezTo>
                  <a:close/>
                  <a:moveTo>
                    <a:pt x="91" y="119"/>
                  </a:moveTo>
                  <a:cubicBezTo>
                    <a:pt x="85" y="113"/>
                    <a:pt x="85" y="113"/>
                    <a:pt x="85" y="113"/>
                  </a:cubicBezTo>
                  <a:cubicBezTo>
                    <a:pt x="61" y="141"/>
                    <a:pt x="61" y="141"/>
                    <a:pt x="61" y="141"/>
                  </a:cubicBezTo>
                  <a:cubicBezTo>
                    <a:pt x="67" y="147"/>
                    <a:pt x="67" y="147"/>
                    <a:pt x="67" y="147"/>
                  </a:cubicBezTo>
                  <a:lnTo>
                    <a:pt x="91" y="119"/>
                  </a:lnTo>
                  <a:close/>
                  <a:moveTo>
                    <a:pt x="141" y="119"/>
                  </a:moveTo>
                  <a:cubicBezTo>
                    <a:pt x="165" y="147"/>
                    <a:pt x="165" y="147"/>
                    <a:pt x="165" y="147"/>
                  </a:cubicBezTo>
                  <a:cubicBezTo>
                    <a:pt x="171" y="141"/>
                    <a:pt x="171" y="141"/>
                    <a:pt x="171" y="141"/>
                  </a:cubicBezTo>
                  <a:cubicBezTo>
                    <a:pt x="147" y="113"/>
                    <a:pt x="147" y="113"/>
                    <a:pt x="147" y="113"/>
                  </a:cubicBezTo>
                  <a:lnTo>
                    <a:pt x="141" y="119"/>
                  </a:lnTo>
                  <a:close/>
                  <a:moveTo>
                    <a:pt x="60" y="212"/>
                  </a:moveTo>
                  <a:cubicBezTo>
                    <a:pt x="168" y="212"/>
                    <a:pt x="168" y="212"/>
                    <a:pt x="168" y="212"/>
                  </a:cubicBezTo>
                  <a:cubicBezTo>
                    <a:pt x="168" y="204"/>
                    <a:pt x="168" y="204"/>
                    <a:pt x="168" y="204"/>
                  </a:cubicBezTo>
                  <a:cubicBezTo>
                    <a:pt x="60" y="204"/>
                    <a:pt x="60" y="204"/>
                    <a:pt x="60" y="204"/>
                  </a:cubicBezTo>
                  <a:lnTo>
                    <a:pt x="60" y="2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E5EF63-DFC7-41DD-9347-4BAFDD61BAC0}"/>
              </a:ext>
            </a:extLst>
          </p:cNvPr>
          <p:cNvGrpSpPr/>
          <p:nvPr/>
        </p:nvGrpSpPr>
        <p:grpSpPr>
          <a:xfrm>
            <a:off x="4839313" y="2986858"/>
            <a:ext cx="1846547" cy="557213"/>
            <a:chOff x="6452419" y="3982478"/>
            <a:chExt cx="2462063" cy="74295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5035CAC-7BCC-4910-A91C-36CBF1830DBE}"/>
                </a:ext>
              </a:extLst>
            </p:cNvPr>
            <p:cNvSpPr/>
            <p:nvPr/>
          </p:nvSpPr>
          <p:spPr>
            <a:xfrm>
              <a:off x="6452419" y="3982478"/>
              <a:ext cx="742950" cy="7429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A4FE3B5-B6BC-4FF2-9F5B-36A733EF14F1}"/>
                </a:ext>
              </a:extLst>
            </p:cNvPr>
            <p:cNvSpPr/>
            <p:nvPr/>
          </p:nvSpPr>
          <p:spPr>
            <a:xfrm>
              <a:off x="7373034" y="4044949"/>
              <a:ext cx="1541448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Process</a:t>
              </a:r>
            </a:p>
          </p:txBody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31CD406B-E2EB-4858-A1B6-F547A8EC57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5148" y="4190784"/>
              <a:ext cx="447038" cy="326338"/>
            </a:xfrm>
            <a:custGeom>
              <a:avLst/>
              <a:gdLst>
                <a:gd name="T0" fmla="*/ 200 w 220"/>
                <a:gd name="T1" fmla="*/ 0 h 160"/>
                <a:gd name="T2" fmla="*/ 180 w 220"/>
                <a:gd name="T3" fmla="*/ 20 h 160"/>
                <a:gd name="T4" fmla="*/ 188 w 220"/>
                <a:gd name="T5" fmla="*/ 36 h 160"/>
                <a:gd name="T6" fmla="*/ 184 w 220"/>
                <a:gd name="T7" fmla="*/ 34 h 160"/>
                <a:gd name="T8" fmla="*/ 136 w 220"/>
                <a:gd name="T9" fmla="*/ 124 h 160"/>
                <a:gd name="T10" fmla="*/ 124 w 220"/>
                <a:gd name="T11" fmla="*/ 120 h 160"/>
                <a:gd name="T12" fmla="*/ 113 w 220"/>
                <a:gd name="T13" fmla="*/ 123 h 160"/>
                <a:gd name="T14" fmla="*/ 76 w 220"/>
                <a:gd name="T15" fmla="*/ 71 h 160"/>
                <a:gd name="T16" fmla="*/ 80 w 220"/>
                <a:gd name="T17" fmla="*/ 60 h 160"/>
                <a:gd name="T18" fmla="*/ 60 w 220"/>
                <a:gd name="T19" fmla="*/ 40 h 160"/>
                <a:gd name="T20" fmla="*/ 40 w 220"/>
                <a:gd name="T21" fmla="*/ 60 h 160"/>
                <a:gd name="T22" fmla="*/ 43 w 220"/>
                <a:gd name="T23" fmla="*/ 71 h 160"/>
                <a:gd name="T24" fmla="*/ 28 w 220"/>
                <a:gd name="T25" fmla="*/ 90 h 160"/>
                <a:gd name="T26" fmla="*/ 20 w 220"/>
                <a:gd name="T27" fmla="*/ 88 h 160"/>
                <a:gd name="T28" fmla="*/ 0 w 220"/>
                <a:gd name="T29" fmla="*/ 108 h 160"/>
                <a:gd name="T30" fmla="*/ 20 w 220"/>
                <a:gd name="T31" fmla="*/ 128 h 160"/>
                <a:gd name="T32" fmla="*/ 40 w 220"/>
                <a:gd name="T33" fmla="*/ 108 h 160"/>
                <a:gd name="T34" fmla="*/ 35 w 220"/>
                <a:gd name="T35" fmla="*/ 94 h 160"/>
                <a:gd name="T36" fmla="*/ 49 w 220"/>
                <a:gd name="T37" fmla="*/ 77 h 160"/>
                <a:gd name="T38" fmla="*/ 60 w 220"/>
                <a:gd name="T39" fmla="*/ 80 h 160"/>
                <a:gd name="T40" fmla="*/ 71 w 220"/>
                <a:gd name="T41" fmla="*/ 77 h 160"/>
                <a:gd name="T42" fmla="*/ 108 w 220"/>
                <a:gd name="T43" fmla="*/ 129 h 160"/>
                <a:gd name="T44" fmla="*/ 104 w 220"/>
                <a:gd name="T45" fmla="*/ 140 h 160"/>
                <a:gd name="T46" fmla="*/ 124 w 220"/>
                <a:gd name="T47" fmla="*/ 160 h 160"/>
                <a:gd name="T48" fmla="*/ 144 w 220"/>
                <a:gd name="T49" fmla="*/ 140 h 160"/>
                <a:gd name="T50" fmla="*/ 141 w 220"/>
                <a:gd name="T51" fmla="*/ 130 h 160"/>
                <a:gd name="T52" fmla="*/ 191 w 220"/>
                <a:gd name="T53" fmla="*/ 38 h 160"/>
                <a:gd name="T54" fmla="*/ 200 w 220"/>
                <a:gd name="T55" fmla="*/ 40 h 160"/>
                <a:gd name="T56" fmla="*/ 220 w 220"/>
                <a:gd name="T57" fmla="*/ 20 h 160"/>
                <a:gd name="T58" fmla="*/ 200 w 220"/>
                <a:gd name="T59" fmla="*/ 0 h 160"/>
                <a:gd name="T60" fmla="*/ 20 w 220"/>
                <a:gd name="T61" fmla="*/ 120 h 160"/>
                <a:gd name="T62" fmla="*/ 8 w 220"/>
                <a:gd name="T63" fmla="*/ 108 h 160"/>
                <a:gd name="T64" fmla="*/ 20 w 220"/>
                <a:gd name="T65" fmla="*/ 96 h 160"/>
                <a:gd name="T66" fmla="*/ 32 w 220"/>
                <a:gd name="T67" fmla="*/ 108 h 160"/>
                <a:gd name="T68" fmla="*/ 20 w 220"/>
                <a:gd name="T69" fmla="*/ 120 h 160"/>
                <a:gd name="T70" fmla="*/ 60 w 220"/>
                <a:gd name="T71" fmla="*/ 72 h 160"/>
                <a:gd name="T72" fmla="*/ 48 w 220"/>
                <a:gd name="T73" fmla="*/ 60 h 160"/>
                <a:gd name="T74" fmla="*/ 60 w 220"/>
                <a:gd name="T75" fmla="*/ 48 h 160"/>
                <a:gd name="T76" fmla="*/ 72 w 220"/>
                <a:gd name="T77" fmla="*/ 60 h 160"/>
                <a:gd name="T78" fmla="*/ 60 w 220"/>
                <a:gd name="T79" fmla="*/ 72 h 160"/>
                <a:gd name="T80" fmla="*/ 124 w 220"/>
                <a:gd name="T81" fmla="*/ 152 h 160"/>
                <a:gd name="T82" fmla="*/ 112 w 220"/>
                <a:gd name="T83" fmla="*/ 140 h 160"/>
                <a:gd name="T84" fmla="*/ 124 w 220"/>
                <a:gd name="T85" fmla="*/ 128 h 160"/>
                <a:gd name="T86" fmla="*/ 136 w 220"/>
                <a:gd name="T87" fmla="*/ 140 h 160"/>
                <a:gd name="T88" fmla="*/ 124 w 220"/>
                <a:gd name="T89" fmla="*/ 152 h 160"/>
                <a:gd name="T90" fmla="*/ 200 w 220"/>
                <a:gd name="T91" fmla="*/ 32 h 160"/>
                <a:gd name="T92" fmla="*/ 188 w 220"/>
                <a:gd name="T93" fmla="*/ 20 h 160"/>
                <a:gd name="T94" fmla="*/ 200 w 220"/>
                <a:gd name="T95" fmla="*/ 8 h 160"/>
                <a:gd name="T96" fmla="*/ 212 w 220"/>
                <a:gd name="T97" fmla="*/ 20 h 160"/>
                <a:gd name="T98" fmla="*/ 200 w 220"/>
                <a:gd name="T99" fmla="*/ 3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0" h="160">
                  <a:moveTo>
                    <a:pt x="200" y="0"/>
                  </a:moveTo>
                  <a:cubicBezTo>
                    <a:pt x="189" y="0"/>
                    <a:pt x="180" y="9"/>
                    <a:pt x="180" y="20"/>
                  </a:cubicBezTo>
                  <a:cubicBezTo>
                    <a:pt x="180" y="27"/>
                    <a:pt x="183" y="33"/>
                    <a:pt x="188" y="36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2" y="122"/>
                    <a:pt x="128" y="120"/>
                    <a:pt x="124" y="120"/>
                  </a:cubicBezTo>
                  <a:cubicBezTo>
                    <a:pt x="120" y="120"/>
                    <a:pt x="116" y="121"/>
                    <a:pt x="113" y="123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9" y="68"/>
                    <a:pt x="80" y="64"/>
                    <a:pt x="80" y="60"/>
                  </a:cubicBezTo>
                  <a:cubicBezTo>
                    <a:pt x="80" y="49"/>
                    <a:pt x="71" y="40"/>
                    <a:pt x="60" y="40"/>
                  </a:cubicBezTo>
                  <a:cubicBezTo>
                    <a:pt x="49" y="40"/>
                    <a:pt x="40" y="49"/>
                    <a:pt x="40" y="60"/>
                  </a:cubicBezTo>
                  <a:cubicBezTo>
                    <a:pt x="40" y="64"/>
                    <a:pt x="41" y="68"/>
                    <a:pt x="43" y="71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6" y="89"/>
                    <a:pt x="23" y="88"/>
                    <a:pt x="20" y="88"/>
                  </a:cubicBezTo>
                  <a:cubicBezTo>
                    <a:pt x="9" y="88"/>
                    <a:pt x="0" y="97"/>
                    <a:pt x="0" y="108"/>
                  </a:cubicBezTo>
                  <a:cubicBezTo>
                    <a:pt x="0" y="119"/>
                    <a:pt x="9" y="128"/>
                    <a:pt x="20" y="128"/>
                  </a:cubicBezTo>
                  <a:cubicBezTo>
                    <a:pt x="31" y="128"/>
                    <a:pt x="40" y="119"/>
                    <a:pt x="40" y="108"/>
                  </a:cubicBezTo>
                  <a:cubicBezTo>
                    <a:pt x="40" y="103"/>
                    <a:pt x="38" y="98"/>
                    <a:pt x="35" y="94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2" y="79"/>
                    <a:pt x="56" y="80"/>
                    <a:pt x="60" y="80"/>
                  </a:cubicBezTo>
                  <a:cubicBezTo>
                    <a:pt x="64" y="80"/>
                    <a:pt x="68" y="79"/>
                    <a:pt x="71" y="77"/>
                  </a:cubicBezTo>
                  <a:cubicBezTo>
                    <a:pt x="108" y="129"/>
                    <a:pt x="108" y="129"/>
                    <a:pt x="108" y="129"/>
                  </a:cubicBezTo>
                  <a:cubicBezTo>
                    <a:pt x="105" y="132"/>
                    <a:pt x="104" y="136"/>
                    <a:pt x="104" y="140"/>
                  </a:cubicBezTo>
                  <a:cubicBezTo>
                    <a:pt x="104" y="151"/>
                    <a:pt x="113" y="160"/>
                    <a:pt x="124" y="160"/>
                  </a:cubicBezTo>
                  <a:cubicBezTo>
                    <a:pt x="135" y="160"/>
                    <a:pt x="144" y="151"/>
                    <a:pt x="144" y="140"/>
                  </a:cubicBezTo>
                  <a:cubicBezTo>
                    <a:pt x="144" y="136"/>
                    <a:pt x="143" y="133"/>
                    <a:pt x="141" y="130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4" y="39"/>
                    <a:pt x="197" y="40"/>
                    <a:pt x="200" y="40"/>
                  </a:cubicBezTo>
                  <a:cubicBezTo>
                    <a:pt x="211" y="40"/>
                    <a:pt x="220" y="31"/>
                    <a:pt x="220" y="20"/>
                  </a:cubicBezTo>
                  <a:cubicBezTo>
                    <a:pt x="220" y="9"/>
                    <a:pt x="211" y="0"/>
                    <a:pt x="200" y="0"/>
                  </a:cubicBezTo>
                  <a:close/>
                  <a:moveTo>
                    <a:pt x="20" y="120"/>
                  </a:moveTo>
                  <a:cubicBezTo>
                    <a:pt x="13" y="120"/>
                    <a:pt x="8" y="115"/>
                    <a:pt x="8" y="108"/>
                  </a:cubicBezTo>
                  <a:cubicBezTo>
                    <a:pt x="8" y="101"/>
                    <a:pt x="13" y="96"/>
                    <a:pt x="20" y="96"/>
                  </a:cubicBezTo>
                  <a:cubicBezTo>
                    <a:pt x="27" y="96"/>
                    <a:pt x="32" y="101"/>
                    <a:pt x="32" y="108"/>
                  </a:cubicBezTo>
                  <a:cubicBezTo>
                    <a:pt x="32" y="115"/>
                    <a:pt x="27" y="120"/>
                    <a:pt x="20" y="120"/>
                  </a:cubicBezTo>
                  <a:close/>
                  <a:moveTo>
                    <a:pt x="60" y="72"/>
                  </a:moveTo>
                  <a:cubicBezTo>
                    <a:pt x="53" y="72"/>
                    <a:pt x="48" y="67"/>
                    <a:pt x="48" y="60"/>
                  </a:cubicBezTo>
                  <a:cubicBezTo>
                    <a:pt x="48" y="53"/>
                    <a:pt x="53" y="48"/>
                    <a:pt x="60" y="48"/>
                  </a:cubicBezTo>
                  <a:cubicBezTo>
                    <a:pt x="67" y="48"/>
                    <a:pt x="72" y="53"/>
                    <a:pt x="72" y="60"/>
                  </a:cubicBezTo>
                  <a:cubicBezTo>
                    <a:pt x="72" y="67"/>
                    <a:pt x="67" y="72"/>
                    <a:pt x="60" y="72"/>
                  </a:cubicBezTo>
                  <a:close/>
                  <a:moveTo>
                    <a:pt x="124" y="152"/>
                  </a:moveTo>
                  <a:cubicBezTo>
                    <a:pt x="117" y="152"/>
                    <a:pt x="112" y="147"/>
                    <a:pt x="112" y="140"/>
                  </a:cubicBezTo>
                  <a:cubicBezTo>
                    <a:pt x="112" y="133"/>
                    <a:pt x="117" y="128"/>
                    <a:pt x="124" y="128"/>
                  </a:cubicBezTo>
                  <a:cubicBezTo>
                    <a:pt x="131" y="128"/>
                    <a:pt x="136" y="133"/>
                    <a:pt x="136" y="140"/>
                  </a:cubicBezTo>
                  <a:cubicBezTo>
                    <a:pt x="136" y="147"/>
                    <a:pt x="131" y="152"/>
                    <a:pt x="124" y="152"/>
                  </a:cubicBezTo>
                  <a:close/>
                  <a:moveTo>
                    <a:pt x="200" y="32"/>
                  </a:moveTo>
                  <a:cubicBezTo>
                    <a:pt x="193" y="32"/>
                    <a:pt x="188" y="27"/>
                    <a:pt x="188" y="20"/>
                  </a:cubicBezTo>
                  <a:cubicBezTo>
                    <a:pt x="188" y="13"/>
                    <a:pt x="193" y="8"/>
                    <a:pt x="200" y="8"/>
                  </a:cubicBezTo>
                  <a:cubicBezTo>
                    <a:pt x="207" y="8"/>
                    <a:pt x="212" y="13"/>
                    <a:pt x="212" y="20"/>
                  </a:cubicBezTo>
                  <a:cubicBezTo>
                    <a:pt x="212" y="27"/>
                    <a:pt x="207" y="32"/>
                    <a:pt x="200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4B660F1-322A-4F61-A3EC-B5E949AD07AA}"/>
              </a:ext>
            </a:extLst>
          </p:cNvPr>
          <p:cNvGrpSpPr/>
          <p:nvPr/>
        </p:nvGrpSpPr>
        <p:grpSpPr>
          <a:xfrm>
            <a:off x="4839315" y="3680573"/>
            <a:ext cx="1667009" cy="557213"/>
            <a:chOff x="6452419" y="4907431"/>
            <a:chExt cx="2222679" cy="74295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B6C9DF-1DA0-485B-8D70-6CF9C298FA6D}"/>
                </a:ext>
              </a:extLst>
            </p:cNvPr>
            <p:cNvSpPr/>
            <p:nvPr/>
          </p:nvSpPr>
          <p:spPr>
            <a:xfrm>
              <a:off x="6452419" y="4907431"/>
              <a:ext cx="742950" cy="7429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F14326B-A5D9-4A0C-AA99-94406537B79E}"/>
                </a:ext>
              </a:extLst>
            </p:cNvPr>
            <p:cNvSpPr/>
            <p:nvPr/>
          </p:nvSpPr>
          <p:spPr>
            <a:xfrm>
              <a:off x="7373032" y="4974638"/>
              <a:ext cx="1302066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Pizazz</a:t>
              </a:r>
            </a:p>
          </p:txBody>
        </p:sp>
        <p:sp>
          <p:nvSpPr>
            <p:cNvPr id="66" name="Freeform 39">
              <a:extLst>
                <a:ext uri="{FF2B5EF4-FFF2-40B4-BE49-F238E27FC236}">
                  <a16:creationId xmlns:a16="http://schemas.microsoft.com/office/drawing/2014/main" id="{B7C80241-F8BB-4554-8E1C-BC7570E07A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2009" y="5114336"/>
              <a:ext cx="371416" cy="352038"/>
            </a:xfrm>
            <a:custGeom>
              <a:avLst/>
              <a:gdLst>
                <a:gd name="T0" fmla="*/ 152 w 192"/>
                <a:gd name="T1" fmla="*/ 184 h 184"/>
                <a:gd name="T2" fmla="*/ 151 w 192"/>
                <a:gd name="T3" fmla="*/ 183 h 184"/>
                <a:gd name="T4" fmla="*/ 96 w 192"/>
                <a:gd name="T5" fmla="*/ 154 h 184"/>
                <a:gd name="T6" fmla="*/ 41 w 192"/>
                <a:gd name="T7" fmla="*/ 183 h 184"/>
                <a:gd name="T8" fmla="*/ 37 w 192"/>
                <a:gd name="T9" fmla="*/ 183 h 184"/>
                <a:gd name="T10" fmla="*/ 35 w 192"/>
                <a:gd name="T11" fmla="*/ 179 h 184"/>
                <a:gd name="T12" fmla="*/ 46 w 192"/>
                <a:gd name="T13" fmla="*/ 118 h 184"/>
                <a:gd name="T14" fmla="*/ 1 w 192"/>
                <a:gd name="T15" fmla="*/ 74 h 184"/>
                <a:gd name="T16" fmla="*/ 0 w 192"/>
                <a:gd name="T17" fmla="*/ 70 h 184"/>
                <a:gd name="T18" fmla="*/ 3 w 192"/>
                <a:gd name="T19" fmla="*/ 67 h 184"/>
                <a:gd name="T20" fmla="*/ 65 w 192"/>
                <a:gd name="T21" fmla="*/ 58 h 184"/>
                <a:gd name="T22" fmla="*/ 92 w 192"/>
                <a:gd name="T23" fmla="*/ 3 h 184"/>
                <a:gd name="T24" fmla="*/ 99 w 192"/>
                <a:gd name="T25" fmla="*/ 3 h 184"/>
                <a:gd name="T26" fmla="*/ 127 w 192"/>
                <a:gd name="T27" fmla="*/ 58 h 184"/>
                <a:gd name="T28" fmla="*/ 188 w 192"/>
                <a:gd name="T29" fmla="*/ 67 h 184"/>
                <a:gd name="T30" fmla="*/ 191 w 192"/>
                <a:gd name="T31" fmla="*/ 70 h 184"/>
                <a:gd name="T32" fmla="*/ 190 w 192"/>
                <a:gd name="T33" fmla="*/ 74 h 184"/>
                <a:gd name="T34" fmla="*/ 146 w 192"/>
                <a:gd name="T35" fmla="*/ 118 h 184"/>
                <a:gd name="T36" fmla="*/ 156 w 192"/>
                <a:gd name="T37" fmla="*/ 179 h 184"/>
                <a:gd name="T38" fmla="*/ 155 w 192"/>
                <a:gd name="T39" fmla="*/ 183 h 184"/>
                <a:gd name="T40" fmla="*/ 152 w 192"/>
                <a:gd name="T41" fmla="*/ 184 h 184"/>
                <a:gd name="T42" fmla="*/ 96 w 192"/>
                <a:gd name="T43" fmla="*/ 146 h 184"/>
                <a:gd name="T44" fmla="*/ 98 w 192"/>
                <a:gd name="T45" fmla="*/ 146 h 184"/>
                <a:gd name="T46" fmla="*/ 147 w 192"/>
                <a:gd name="T47" fmla="*/ 172 h 184"/>
                <a:gd name="T48" fmla="*/ 138 w 192"/>
                <a:gd name="T49" fmla="*/ 117 h 184"/>
                <a:gd name="T50" fmla="*/ 139 w 192"/>
                <a:gd name="T51" fmla="*/ 113 h 184"/>
                <a:gd name="T52" fmla="*/ 179 w 192"/>
                <a:gd name="T53" fmla="*/ 74 h 184"/>
                <a:gd name="T54" fmla="*/ 123 w 192"/>
                <a:gd name="T55" fmla="*/ 66 h 184"/>
                <a:gd name="T56" fmla="*/ 120 w 192"/>
                <a:gd name="T57" fmla="*/ 64 h 184"/>
                <a:gd name="T58" fmla="*/ 96 w 192"/>
                <a:gd name="T59" fmla="*/ 14 h 184"/>
                <a:gd name="T60" fmla="*/ 71 w 192"/>
                <a:gd name="T61" fmla="*/ 64 h 184"/>
                <a:gd name="T62" fmla="*/ 68 w 192"/>
                <a:gd name="T63" fmla="*/ 66 h 184"/>
                <a:gd name="T64" fmla="*/ 13 w 192"/>
                <a:gd name="T65" fmla="*/ 74 h 184"/>
                <a:gd name="T66" fmla="*/ 53 w 192"/>
                <a:gd name="T67" fmla="*/ 113 h 184"/>
                <a:gd name="T68" fmla="*/ 54 w 192"/>
                <a:gd name="T69" fmla="*/ 117 h 184"/>
                <a:gd name="T70" fmla="*/ 44 w 192"/>
                <a:gd name="T71" fmla="*/ 172 h 184"/>
                <a:gd name="T72" fmla="*/ 94 w 192"/>
                <a:gd name="T73" fmla="*/ 146 h 184"/>
                <a:gd name="T74" fmla="*/ 96 w 192"/>
                <a:gd name="T75" fmla="*/ 14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84">
                  <a:moveTo>
                    <a:pt x="152" y="184"/>
                  </a:moveTo>
                  <a:cubicBezTo>
                    <a:pt x="152" y="184"/>
                    <a:pt x="151" y="183"/>
                    <a:pt x="151" y="183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41" y="183"/>
                    <a:pt x="41" y="183"/>
                    <a:pt x="41" y="183"/>
                  </a:cubicBezTo>
                  <a:cubicBezTo>
                    <a:pt x="40" y="184"/>
                    <a:pt x="38" y="184"/>
                    <a:pt x="37" y="183"/>
                  </a:cubicBezTo>
                  <a:cubicBezTo>
                    <a:pt x="35" y="182"/>
                    <a:pt x="35" y="180"/>
                    <a:pt x="35" y="17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73"/>
                    <a:pt x="0" y="72"/>
                    <a:pt x="0" y="70"/>
                  </a:cubicBezTo>
                  <a:cubicBezTo>
                    <a:pt x="1" y="69"/>
                    <a:pt x="2" y="68"/>
                    <a:pt x="3" y="67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3" y="0"/>
                    <a:pt x="98" y="0"/>
                    <a:pt x="99" y="3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88" y="67"/>
                    <a:pt x="188" y="67"/>
                    <a:pt x="188" y="67"/>
                  </a:cubicBezTo>
                  <a:cubicBezTo>
                    <a:pt x="190" y="68"/>
                    <a:pt x="191" y="69"/>
                    <a:pt x="191" y="70"/>
                  </a:cubicBezTo>
                  <a:cubicBezTo>
                    <a:pt x="192" y="72"/>
                    <a:pt x="191" y="73"/>
                    <a:pt x="190" y="74"/>
                  </a:cubicBezTo>
                  <a:cubicBezTo>
                    <a:pt x="146" y="118"/>
                    <a:pt x="146" y="118"/>
                    <a:pt x="146" y="118"/>
                  </a:cubicBezTo>
                  <a:cubicBezTo>
                    <a:pt x="156" y="179"/>
                    <a:pt x="156" y="179"/>
                    <a:pt x="156" y="179"/>
                  </a:cubicBezTo>
                  <a:cubicBezTo>
                    <a:pt x="157" y="180"/>
                    <a:pt x="156" y="182"/>
                    <a:pt x="155" y="183"/>
                  </a:cubicBezTo>
                  <a:cubicBezTo>
                    <a:pt x="154" y="183"/>
                    <a:pt x="153" y="184"/>
                    <a:pt x="152" y="184"/>
                  </a:cubicBezTo>
                  <a:close/>
                  <a:moveTo>
                    <a:pt x="96" y="146"/>
                  </a:moveTo>
                  <a:cubicBezTo>
                    <a:pt x="96" y="146"/>
                    <a:pt x="97" y="146"/>
                    <a:pt x="98" y="146"/>
                  </a:cubicBezTo>
                  <a:cubicBezTo>
                    <a:pt x="147" y="172"/>
                    <a:pt x="147" y="172"/>
                    <a:pt x="147" y="172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37" y="116"/>
                    <a:pt x="138" y="114"/>
                    <a:pt x="139" y="113"/>
                  </a:cubicBezTo>
                  <a:cubicBezTo>
                    <a:pt x="179" y="74"/>
                    <a:pt x="179" y="74"/>
                    <a:pt x="179" y="74"/>
                  </a:cubicBezTo>
                  <a:cubicBezTo>
                    <a:pt x="123" y="66"/>
                    <a:pt x="123" y="66"/>
                    <a:pt x="123" y="66"/>
                  </a:cubicBezTo>
                  <a:cubicBezTo>
                    <a:pt x="122" y="66"/>
                    <a:pt x="121" y="65"/>
                    <a:pt x="120" y="6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70" y="65"/>
                    <a:pt x="69" y="66"/>
                    <a:pt x="68" y="66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4" y="114"/>
                    <a:pt x="54" y="116"/>
                    <a:pt x="54" y="117"/>
                  </a:cubicBezTo>
                  <a:cubicBezTo>
                    <a:pt x="44" y="172"/>
                    <a:pt x="44" y="172"/>
                    <a:pt x="44" y="172"/>
                  </a:cubicBezTo>
                  <a:cubicBezTo>
                    <a:pt x="94" y="146"/>
                    <a:pt x="94" y="146"/>
                    <a:pt x="94" y="146"/>
                  </a:cubicBezTo>
                  <a:cubicBezTo>
                    <a:pt x="94" y="146"/>
                    <a:pt x="95" y="146"/>
                    <a:pt x="96" y="1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10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B7C1123-475B-4BC9-B0F0-28EDC917AC8A}"/>
              </a:ext>
            </a:extLst>
          </p:cNvPr>
          <p:cNvGrpSpPr/>
          <p:nvPr/>
        </p:nvGrpSpPr>
        <p:grpSpPr>
          <a:xfrm>
            <a:off x="4087214" y="3013658"/>
            <a:ext cx="366701" cy="96252"/>
            <a:chOff x="961274" y="4079552"/>
            <a:chExt cx="488934" cy="128336"/>
          </a:xfrm>
          <a:solidFill>
            <a:schemeClr val="bg1"/>
          </a:solidFill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66D1E002-F4E3-403C-A45F-89F78F69241D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1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269839E-B81C-4617-B437-FB2479821262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1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2576479-CFC4-4491-A1E5-F86E9D06856A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100"/>
            </a:p>
          </p:txBody>
        </p:sp>
      </p:grpSp>
    </p:spTree>
    <p:extLst>
      <p:ext uri="{BB962C8B-B14F-4D97-AF65-F5344CB8AC3E}">
        <p14:creationId xmlns:p14="http://schemas.microsoft.com/office/powerpoint/2010/main" val="1326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EFC7A9C-0ECD-4476-87E5-7ED4480FB2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7" r="2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0E63E5-2300-4834-8ABD-152E8148C61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Freeform 99">
            <a:extLst>
              <a:ext uri="{FF2B5EF4-FFF2-40B4-BE49-F238E27FC236}">
                <a16:creationId xmlns:a16="http://schemas.microsoft.com/office/drawing/2014/main" id="{0AB82E46-88C7-4938-A845-4DE6422B7CB9}"/>
              </a:ext>
            </a:extLst>
          </p:cNvPr>
          <p:cNvSpPr>
            <a:spLocks noEditPoints="1"/>
          </p:cNvSpPr>
          <p:nvPr/>
        </p:nvSpPr>
        <p:spPr bwMode="auto">
          <a:xfrm>
            <a:off x="4031022" y="913753"/>
            <a:ext cx="1081957" cy="1000125"/>
          </a:xfrm>
          <a:custGeom>
            <a:avLst/>
            <a:gdLst>
              <a:gd name="T0" fmla="*/ 200 w 200"/>
              <a:gd name="T1" fmla="*/ 0 h 184"/>
              <a:gd name="T2" fmla="*/ 0 w 200"/>
              <a:gd name="T3" fmla="*/ 74 h 184"/>
              <a:gd name="T4" fmla="*/ 64 w 200"/>
              <a:gd name="T5" fmla="*/ 123 h 184"/>
              <a:gd name="T6" fmla="*/ 64 w 200"/>
              <a:gd name="T7" fmla="*/ 154 h 184"/>
              <a:gd name="T8" fmla="*/ 65 w 200"/>
              <a:gd name="T9" fmla="*/ 156 h 184"/>
              <a:gd name="T10" fmla="*/ 65 w 200"/>
              <a:gd name="T11" fmla="*/ 157 h 184"/>
              <a:gd name="T12" fmla="*/ 69 w 200"/>
              <a:gd name="T13" fmla="*/ 159 h 184"/>
              <a:gd name="T14" fmla="*/ 71 w 200"/>
              <a:gd name="T15" fmla="*/ 158 h 184"/>
              <a:gd name="T16" fmla="*/ 93 w 200"/>
              <a:gd name="T17" fmla="*/ 144 h 184"/>
              <a:gd name="T18" fmla="*/ 147 w 200"/>
              <a:gd name="T19" fmla="*/ 184 h 184"/>
              <a:gd name="T20" fmla="*/ 200 w 200"/>
              <a:gd name="T21" fmla="*/ 0 h 184"/>
              <a:gd name="T22" fmla="*/ 178 w 200"/>
              <a:gd name="T23" fmla="*/ 17 h 184"/>
              <a:gd name="T24" fmla="*/ 70 w 200"/>
              <a:gd name="T25" fmla="*/ 117 h 184"/>
              <a:gd name="T26" fmla="*/ 17 w 200"/>
              <a:gd name="T27" fmla="*/ 77 h 184"/>
              <a:gd name="T28" fmla="*/ 178 w 200"/>
              <a:gd name="T29" fmla="*/ 17 h 184"/>
              <a:gd name="T30" fmla="*/ 72 w 200"/>
              <a:gd name="T31" fmla="*/ 148 h 184"/>
              <a:gd name="T32" fmla="*/ 72 w 200"/>
              <a:gd name="T33" fmla="*/ 129 h 184"/>
              <a:gd name="T34" fmla="*/ 87 w 200"/>
              <a:gd name="T35" fmla="*/ 139 h 184"/>
              <a:gd name="T36" fmla="*/ 72 w 200"/>
              <a:gd name="T37" fmla="*/ 148 h 184"/>
              <a:gd name="T38" fmla="*/ 77 w 200"/>
              <a:gd name="T39" fmla="*/ 122 h 184"/>
              <a:gd name="T40" fmla="*/ 186 w 200"/>
              <a:gd name="T41" fmla="*/ 21 h 184"/>
              <a:gd name="T42" fmla="*/ 142 w 200"/>
              <a:gd name="T43" fmla="*/ 171 h 184"/>
              <a:gd name="T44" fmla="*/ 77 w 200"/>
              <a:gd name="T45" fmla="*/ 12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0" h="184">
                <a:moveTo>
                  <a:pt x="200" y="0"/>
                </a:moveTo>
                <a:cubicBezTo>
                  <a:pt x="0" y="74"/>
                  <a:pt x="0" y="74"/>
                  <a:pt x="0" y="74"/>
                </a:cubicBezTo>
                <a:cubicBezTo>
                  <a:pt x="64" y="123"/>
                  <a:pt x="64" y="123"/>
                  <a:pt x="64" y="123"/>
                </a:cubicBezTo>
                <a:cubicBezTo>
                  <a:pt x="64" y="154"/>
                  <a:pt x="64" y="154"/>
                  <a:pt x="64" y="154"/>
                </a:cubicBezTo>
                <a:cubicBezTo>
                  <a:pt x="64" y="155"/>
                  <a:pt x="65" y="156"/>
                  <a:pt x="65" y="156"/>
                </a:cubicBezTo>
                <a:cubicBezTo>
                  <a:pt x="65" y="156"/>
                  <a:pt x="65" y="157"/>
                  <a:pt x="65" y="157"/>
                </a:cubicBezTo>
                <a:cubicBezTo>
                  <a:pt x="66" y="158"/>
                  <a:pt x="67" y="159"/>
                  <a:pt x="69" y="159"/>
                </a:cubicBezTo>
                <a:cubicBezTo>
                  <a:pt x="69" y="159"/>
                  <a:pt x="70" y="159"/>
                  <a:pt x="71" y="158"/>
                </a:cubicBezTo>
                <a:cubicBezTo>
                  <a:pt x="93" y="144"/>
                  <a:pt x="93" y="144"/>
                  <a:pt x="93" y="144"/>
                </a:cubicBezTo>
                <a:cubicBezTo>
                  <a:pt x="147" y="184"/>
                  <a:pt x="147" y="184"/>
                  <a:pt x="147" y="184"/>
                </a:cubicBezTo>
                <a:lnTo>
                  <a:pt x="200" y="0"/>
                </a:lnTo>
                <a:close/>
                <a:moveTo>
                  <a:pt x="178" y="17"/>
                </a:moveTo>
                <a:cubicBezTo>
                  <a:pt x="70" y="117"/>
                  <a:pt x="70" y="117"/>
                  <a:pt x="70" y="117"/>
                </a:cubicBezTo>
                <a:cubicBezTo>
                  <a:pt x="17" y="77"/>
                  <a:pt x="17" y="77"/>
                  <a:pt x="17" y="77"/>
                </a:cubicBezTo>
                <a:lnTo>
                  <a:pt x="178" y="17"/>
                </a:lnTo>
                <a:close/>
                <a:moveTo>
                  <a:pt x="72" y="148"/>
                </a:moveTo>
                <a:cubicBezTo>
                  <a:pt x="72" y="129"/>
                  <a:pt x="72" y="129"/>
                  <a:pt x="72" y="129"/>
                </a:cubicBezTo>
                <a:cubicBezTo>
                  <a:pt x="87" y="139"/>
                  <a:pt x="87" y="139"/>
                  <a:pt x="87" y="139"/>
                </a:cubicBezTo>
                <a:lnTo>
                  <a:pt x="72" y="148"/>
                </a:lnTo>
                <a:close/>
                <a:moveTo>
                  <a:pt x="77" y="122"/>
                </a:moveTo>
                <a:cubicBezTo>
                  <a:pt x="186" y="21"/>
                  <a:pt x="186" y="21"/>
                  <a:pt x="186" y="21"/>
                </a:cubicBezTo>
                <a:cubicBezTo>
                  <a:pt x="142" y="171"/>
                  <a:pt x="142" y="171"/>
                  <a:pt x="142" y="171"/>
                </a:cubicBezTo>
                <a:lnTo>
                  <a:pt x="77" y="12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6A8270-C42C-4C4B-8910-DD05E0FA2929}"/>
              </a:ext>
            </a:extLst>
          </p:cNvPr>
          <p:cNvSpPr/>
          <p:nvPr/>
        </p:nvSpPr>
        <p:spPr>
          <a:xfrm>
            <a:off x="2286000" y="2536166"/>
            <a:ext cx="457200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4050" b="1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Purpose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C3D79B-B363-457E-A2A2-DA14D76A08B4}"/>
              </a:ext>
            </a:extLst>
          </p:cNvPr>
          <p:cNvCxnSpPr/>
          <p:nvPr/>
        </p:nvCxnSpPr>
        <p:spPr>
          <a:xfrm flipH="1">
            <a:off x="2386012" y="2900363"/>
            <a:ext cx="8715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6C8001-48B8-4115-AFE6-CCBA5B9E8B18}"/>
              </a:ext>
            </a:extLst>
          </p:cNvPr>
          <p:cNvCxnSpPr/>
          <p:nvPr/>
        </p:nvCxnSpPr>
        <p:spPr>
          <a:xfrm flipH="1">
            <a:off x="5800725" y="2900363"/>
            <a:ext cx="8715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675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998664"/>
            <a:ext cx="74295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1"/>
            <a:ext cx="9143999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77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63" y="1"/>
            <a:ext cx="7839075" cy="842963"/>
          </a:xfrm>
        </p:spPr>
        <p:txBody>
          <a:bodyPr/>
          <a:lstStyle/>
          <a:p>
            <a:pPr>
              <a:defRPr/>
            </a:pPr>
            <a:r>
              <a:rPr lang="en-US"/>
              <a:t>Starbucks</a:t>
            </a:r>
          </a:p>
        </p:txBody>
      </p:sp>
      <p:sp>
        <p:nvSpPr>
          <p:cNvPr id="47106" name="Rectangle 3"/>
          <p:cNvSpPr>
            <a:spLocks noChangeArrowheads="1"/>
          </p:cNvSpPr>
          <p:nvPr/>
        </p:nvSpPr>
        <p:spPr bwMode="auto">
          <a:xfrm>
            <a:off x="395289" y="3596005"/>
            <a:ext cx="8424862" cy="95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/>
          <a:p>
            <a:pPr algn="ctr"/>
            <a:endParaRPr lang="en-US" sz="2025"/>
          </a:p>
          <a:p>
            <a:pPr algn="ctr"/>
            <a:r>
              <a:rPr lang="en-US" b="1" i="1"/>
              <a:t>Starbucks Coffee’s culture is a key success factor in the business. The company uses its organizational culture as a distinction from competitors.</a:t>
            </a:r>
            <a:endParaRPr lang="en-US" b="1"/>
          </a:p>
        </p:txBody>
      </p:sp>
      <p:sp>
        <p:nvSpPr>
          <p:cNvPr id="5" name="Rectangle 4"/>
          <p:cNvSpPr/>
          <p:nvPr/>
        </p:nvSpPr>
        <p:spPr>
          <a:xfrm>
            <a:off x="539751" y="679768"/>
            <a:ext cx="8135938" cy="2862320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>
              <a:defRPr/>
            </a:pPr>
            <a:r>
              <a:rPr lang="en-US" sz="2025" b="1" dirty="0"/>
              <a:t>Features of Starbucks Coffee’s Organizational Culture</a:t>
            </a:r>
          </a:p>
          <a:p>
            <a:pPr>
              <a:defRPr/>
            </a:pPr>
            <a:endParaRPr lang="en-US" sz="975" dirty="0"/>
          </a:p>
          <a:p>
            <a:pPr algn="just">
              <a:defRPr/>
            </a:pPr>
            <a:endParaRPr lang="en-US" sz="975" dirty="0"/>
          </a:p>
          <a:p>
            <a:pPr indent="406390">
              <a:defRPr/>
            </a:pPr>
            <a:r>
              <a:rPr lang="en-US" sz="2025" i="1" dirty="0"/>
              <a:t>Servant Leadership (“employees first”)</a:t>
            </a:r>
          </a:p>
          <a:p>
            <a:pPr indent="406390">
              <a:defRPr/>
            </a:pPr>
            <a:endParaRPr lang="en-US" sz="975" i="1" dirty="0"/>
          </a:p>
          <a:p>
            <a:pPr indent="406390">
              <a:defRPr/>
            </a:pPr>
            <a:r>
              <a:rPr lang="en-US" sz="2025" i="1" dirty="0"/>
              <a:t>Relationship-driven approach</a:t>
            </a:r>
          </a:p>
          <a:p>
            <a:pPr indent="406390">
              <a:defRPr/>
            </a:pPr>
            <a:endParaRPr lang="en-US" sz="975" i="1" dirty="0"/>
          </a:p>
          <a:p>
            <a:pPr indent="406390">
              <a:defRPr/>
            </a:pPr>
            <a:r>
              <a:rPr lang="en-US" sz="2025" i="1" dirty="0"/>
              <a:t>Collaboration and communication</a:t>
            </a:r>
          </a:p>
          <a:p>
            <a:pPr indent="406390">
              <a:defRPr/>
            </a:pPr>
            <a:endParaRPr lang="en-US" sz="975" i="1" dirty="0"/>
          </a:p>
          <a:p>
            <a:pPr indent="406390">
              <a:defRPr/>
            </a:pPr>
            <a:r>
              <a:rPr lang="en-US" sz="2025" i="1" dirty="0"/>
              <a:t>Openness</a:t>
            </a:r>
          </a:p>
          <a:p>
            <a:pPr indent="406390">
              <a:defRPr/>
            </a:pPr>
            <a:endParaRPr lang="en-US" sz="975" i="1" dirty="0"/>
          </a:p>
          <a:p>
            <a:pPr indent="406390">
              <a:defRPr/>
            </a:pPr>
            <a:r>
              <a:rPr lang="en-US" sz="2025" i="1" dirty="0"/>
              <a:t>Inclusion and diversity</a:t>
            </a:r>
          </a:p>
        </p:txBody>
      </p:sp>
      <p:pic>
        <p:nvPicPr>
          <p:cNvPr id="440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8385" r="17403" b="16666"/>
          <a:stretch>
            <a:fillRect/>
          </a:stretch>
        </p:blipFill>
        <p:spPr bwMode="auto">
          <a:xfrm>
            <a:off x="5464494" y="1342708"/>
            <a:ext cx="27686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12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7.deviantart.net/2700/i/2011/224/e/8/bubbles_effect_by_sp0rtskiller03-d469r8n.jpg">
            <a:extLst>
              <a:ext uri="{FF2B5EF4-FFF2-40B4-BE49-F238E27FC236}">
                <a16:creationId xmlns:a16="http://schemas.microsoft.com/office/drawing/2014/main" id="{D6151974-B685-4210-84D4-95097EB7954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9C13CF-4BE9-4D0E-9899-AC98672DA70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C12EF2-0B87-41F9-B1B3-95BACD5E8228}"/>
              </a:ext>
            </a:extLst>
          </p:cNvPr>
          <p:cNvSpPr/>
          <p:nvPr/>
        </p:nvSpPr>
        <p:spPr>
          <a:xfrm>
            <a:off x="0" y="1"/>
            <a:ext cx="9144000" cy="3308684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BB2FA58-D38A-4577-82D8-7095C4B6304D}"/>
              </a:ext>
            </a:extLst>
          </p:cNvPr>
          <p:cNvSpPr/>
          <p:nvPr/>
        </p:nvSpPr>
        <p:spPr>
          <a:xfrm flipV="1">
            <a:off x="12701" y="1834816"/>
            <a:ext cx="9144000" cy="3308684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C79B26-D905-46C3-BE3B-518B9619FAC6}"/>
              </a:ext>
            </a:extLst>
          </p:cNvPr>
          <p:cNvSpPr/>
          <p:nvPr/>
        </p:nvSpPr>
        <p:spPr>
          <a:xfrm>
            <a:off x="3160682" y="1901190"/>
            <a:ext cx="5972175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id-ID" sz="7200" i="1" dirty="0">
                <a:solidFill>
                  <a:schemeClr val="accent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Servicetopia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" t="1144" r="8213" b="3284"/>
          <a:stretch/>
        </p:blipFill>
        <p:spPr bwMode="auto">
          <a:xfrm>
            <a:off x="393704" y="503791"/>
            <a:ext cx="2514600" cy="404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916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boeing.com/resources/boeingdotcom/commercial/customers/southwest-airlines/assets/images/marquee.jpg">
            <a:extLst>
              <a:ext uri="{FF2B5EF4-FFF2-40B4-BE49-F238E27FC236}">
                <a16:creationId xmlns:a16="http://schemas.microsoft.com/office/drawing/2014/main" id="{49A5934B-BFA2-44E7-ABA1-81D8529F8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"/>
            <a:ext cx="9144000" cy="243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D0B320-486B-41AF-8252-A4E5FA2A718C}"/>
              </a:ext>
            </a:extLst>
          </p:cNvPr>
          <p:cNvSpPr txBox="1"/>
          <p:nvPr/>
        </p:nvSpPr>
        <p:spPr>
          <a:xfrm>
            <a:off x="1997242" y="198277"/>
            <a:ext cx="52818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Southwest Airlines Vision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7D3746-F53A-4727-B1A2-E3DBFFB9CF41}"/>
              </a:ext>
            </a:extLst>
          </p:cNvPr>
          <p:cNvGrpSpPr/>
          <p:nvPr/>
        </p:nvGrpSpPr>
        <p:grpSpPr>
          <a:xfrm>
            <a:off x="328613" y="2056999"/>
            <a:ext cx="2710643" cy="2173610"/>
            <a:chOff x="438150" y="3315011"/>
            <a:chExt cx="3614191" cy="289814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2AC42A2-0707-431B-8096-879D7C919363}"/>
                </a:ext>
              </a:extLst>
            </p:cNvPr>
            <p:cNvSpPr/>
            <p:nvPr/>
          </p:nvSpPr>
          <p:spPr>
            <a:xfrm>
              <a:off x="438150" y="3315011"/>
              <a:ext cx="3614191" cy="2898147"/>
            </a:xfrm>
            <a:prstGeom prst="rect">
              <a:avLst/>
            </a:prstGeom>
            <a:gradFill flip="none" rotWithShape="1">
              <a:gsLst>
                <a:gs pos="4000">
                  <a:schemeClr val="accent1">
                    <a:alpha val="80000"/>
                  </a:schemeClr>
                </a:gs>
                <a:gs pos="100000">
                  <a:schemeClr val="accent4">
                    <a:alpha val="8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BBA7E7-6BD3-4D34-A97B-CF46AFB131DE}"/>
                </a:ext>
              </a:extLst>
            </p:cNvPr>
            <p:cNvSpPr/>
            <p:nvPr/>
          </p:nvSpPr>
          <p:spPr>
            <a:xfrm>
              <a:off x="794817" y="3382902"/>
              <a:ext cx="2977056" cy="1046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</a:rPr>
                <a:t>The Vision </a:t>
              </a:r>
              <a:br>
                <a:rPr lang="en-US" sz="1350" b="1" dirty="0">
                  <a:solidFill>
                    <a:schemeClr val="bg1"/>
                  </a:solidFill>
                </a:rPr>
              </a:br>
              <a:r>
                <a:rPr lang="en-US" sz="1500" dirty="0">
                  <a:solidFill>
                    <a:schemeClr val="bg1"/>
                  </a:solidFill>
                </a:rPr>
                <a:t>of Southwest Airlines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594019-ACE8-4A32-A125-662DAD2FB3E3}"/>
                </a:ext>
              </a:extLst>
            </p:cNvPr>
            <p:cNvSpPr/>
            <p:nvPr/>
          </p:nvSpPr>
          <p:spPr>
            <a:xfrm>
              <a:off x="438150" y="4659887"/>
              <a:ext cx="3567391" cy="1197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500" b="1" dirty="0">
                  <a:solidFill>
                    <a:schemeClr val="bg1"/>
                  </a:solidFill>
                </a:rPr>
                <a:t>To become the world’s most loved, most flown, and most profitable airline.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5D9BBA6-40F2-4FBA-8E28-0425030A9E14}"/>
              </a:ext>
            </a:extLst>
          </p:cNvPr>
          <p:cNvGrpSpPr/>
          <p:nvPr/>
        </p:nvGrpSpPr>
        <p:grpSpPr>
          <a:xfrm>
            <a:off x="3214688" y="2056999"/>
            <a:ext cx="2710643" cy="2173610"/>
            <a:chOff x="4286250" y="3315011"/>
            <a:chExt cx="3614191" cy="289814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48E834-5666-4577-B963-207057E690DB}"/>
                </a:ext>
              </a:extLst>
            </p:cNvPr>
            <p:cNvSpPr/>
            <p:nvPr/>
          </p:nvSpPr>
          <p:spPr>
            <a:xfrm>
              <a:off x="4286250" y="3315011"/>
              <a:ext cx="3614191" cy="2898147"/>
            </a:xfrm>
            <a:prstGeom prst="rect">
              <a:avLst/>
            </a:prstGeom>
            <a:gradFill flip="none" rotWithShape="1">
              <a:gsLst>
                <a:gs pos="4000">
                  <a:schemeClr val="accent1">
                    <a:alpha val="80000"/>
                  </a:schemeClr>
                </a:gs>
                <a:gs pos="100000">
                  <a:schemeClr val="accent4">
                    <a:alpha val="8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F36815-4C34-48E9-BDF9-CB4A254AF674}"/>
                </a:ext>
              </a:extLst>
            </p:cNvPr>
            <p:cNvSpPr/>
            <p:nvPr/>
          </p:nvSpPr>
          <p:spPr>
            <a:xfrm>
              <a:off x="4335435" y="4558287"/>
              <a:ext cx="3515818" cy="15664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500" b="1" dirty="0">
                  <a:solidFill>
                    <a:schemeClr val="bg1"/>
                  </a:solidFill>
                </a:rPr>
                <a:t>Connect people to what’s important in their lives through friendly, reliable and low-cost air travel</a:t>
              </a:r>
              <a:r>
                <a:rPr lang="en-US" sz="15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2EF5CA-EBC4-45C7-AC64-FE7D36442DDC}"/>
              </a:ext>
            </a:extLst>
          </p:cNvPr>
          <p:cNvGrpSpPr/>
          <p:nvPr/>
        </p:nvGrpSpPr>
        <p:grpSpPr>
          <a:xfrm>
            <a:off x="6100759" y="2056999"/>
            <a:ext cx="2871790" cy="2175489"/>
            <a:chOff x="8134347" y="3315011"/>
            <a:chExt cx="3614194" cy="29006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1A6925-CFC4-4C0D-8677-FD3B358BF6CA}"/>
                </a:ext>
              </a:extLst>
            </p:cNvPr>
            <p:cNvSpPr/>
            <p:nvPr/>
          </p:nvSpPr>
          <p:spPr>
            <a:xfrm>
              <a:off x="8134350" y="3315011"/>
              <a:ext cx="3614191" cy="2898147"/>
            </a:xfrm>
            <a:prstGeom prst="rect">
              <a:avLst/>
            </a:prstGeom>
            <a:gradFill flip="none" rotWithShape="1">
              <a:gsLst>
                <a:gs pos="4000">
                  <a:schemeClr val="accent1">
                    <a:alpha val="80000"/>
                  </a:schemeClr>
                </a:gs>
                <a:gs pos="100000">
                  <a:schemeClr val="accent4">
                    <a:alpha val="8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AB913B-8DF1-48F6-9DA9-FAE275A74414}"/>
                </a:ext>
              </a:extLst>
            </p:cNvPr>
            <p:cNvSpPr/>
            <p:nvPr/>
          </p:nvSpPr>
          <p:spPr>
            <a:xfrm>
              <a:off x="8134347" y="3910587"/>
              <a:ext cx="3614193" cy="2305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500" b="1" dirty="0">
                  <a:solidFill>
                    <a:schemeClr val="bg1"/>
                  </a:solidFill>
                </a:rPr>
                <a:t>… is dedication to the highest quality of Customer Service delivered with a sense of warmth, friendliness, individual pride, and Company Spirit.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D9778D-C71E-4CF3-BC8B-F2EEE4E3EC3F}"/>
              </a:ext>
            </a:extLst>
          </p:cNvPr>
          <p:cNvGrpSpPr/>
          <p:nvPr/>
        </p:nvGrpSpPr>
        <p:grpSpPr>
          <a:xfrm>
            <a:off x="4454823" y="684515"/>
            <a:ext cx="366701" cy="96252"/>
            <a:chOff x="961274" y="4079552"/>
            <a:chExt cx="488934" cy="12833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1EF871-370E-4E4B-A279-575726FF9748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5C7A0AF-245E-4B35-8B0B-220F2D3E0DC0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D6EF349-9456-4F08-BFB9-18E42B9F4DD0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0BBA7E7-6BD3-4D34-A97B-CF46AFB131DE}"/>
              </a:ext>
            </a:extLst>
          </p:cNvPr>
          <p:cNvSpPr/>
          <p:nvPr/>
        </p:nvSpPr>
        <p:spPr>
          <a:xfrm>
            <a:off x="3321614" y="2116210"/>
            <a:ext cx="251543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The Purpose</a:t>
            </a:r>
            <a:br>
              <a:rPr lang="en-US" sz="1350" b="1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of Southwest Airlines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BBA7E7-6BD3-4D34-A97B-CF46AFB131DE}"/>
              </a:ext>
            </a:extLst>
          </p:cNvPr>
          <p:cNvSpPr/>
          <p:nvPr/>
        </p:nvSpPr>
        <p:spPr>
          <a:xfrm>
            <a:off x="6317004" y="2094230"/>
            <a:ext cx="240963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The Mission</a:t>
            </a:r>
            <a:br>
              <a:rPr lang="en-US" sz="1350" b="1" dirty="0">
                <a:solidFill>
                  <a:schemeClr val="bg1"/>
                </a:solidFill>
              </a:rPr>
            </a:b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28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0A9672-7742-4813-9177-ADFFC307E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955" y="0"/>
            <a:ext cx="6445046" cy="51773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BA29DD-5170-4D7D-A941-12846C8A7C55}"/>
              </a:ext>
            </a:extLst>
          </p:cNvPr>
          <p:cNvSpPr/>
          <p:nvPr/>
        </p:nvSpPr>
        <p:spPr>
          <a:xfrm>
            <a:off x="0" y="0"/>
            <a:ext cx="9144001" cy="5177313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2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DB655B-D4DE-468C-9975-346EF2050DD4}"/>
              </a:ext>
            </a:extLst>
          </p:cNvPr>
          <p:cNvSpPr/>
          <p:nvPr/>
        </p:nvSpPr>
        <p:spPr>
          <a:xfrm>
            <a:off x="697365" y="951089"/>
            <a:ext cx="28464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d-ID" sz="2700" b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Customer Service Focus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F3128B-8FAA-474E-B465-6D22CE5B38EF}"/>
              </a:ext>
            </a:extLst>
          </p:cNvPr>
          <p:cNvGrpSpPr/>
          <p:nvPr/>
        </p:nvGrpSpPr>
        <p:grpSpPr>
          <a:xfrm>
            <a:off x="845155" y="2027285"/>
            <a:ext cx="366701" cy="96252"/>
            <a:chOff x="961274" y="4079552"/>
            <a:chExt cx="488934" cy="12833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3C99772-AF41-4BE7-A4C1-2E1093EE4BE5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DE3E305-4ADC-4383-BAF1-2907BF80AB15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D98CAC3-5B46-45AD-BE8E-347C9378CAB1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702B73B-CB4F-4E9F-A74B-72090CBA4EED}"/>
              </a:ext>
            </a:extLst>
          </p:cNvPr>
          <p:cNvSpPr/>
          <p:nvPr/>
        </p:nvSpPr>
        <p:spPr>
          <a:xfrm>
            <a:off x="697364" y="2447784"/>
            <a:ext cx="3570354" cy="1814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8E8C3C"/>
              </a:buClr>
              <a:buSzPct val="90000"/>
            </a:pPr>
            <a:r>
              <a:rPr lang="en-US" altLang="id-ID" sz="1350">
                <a:solidFill>
                  <a:schemeClr val="tx1">
                    <a:lumMod val="75000"/>
                    <a:lumOff val="25000"/>
                  </a:schemeClr>
                </a:solidFill>
              </a:rPr>
              <a:t>Southwest Airlines is a customer service company that happens to be in the transportation business.</a:t>
            </a:r>
          </a:p>
          <a:p>
            <a:pPr>
              <a:lnSpc>
                <a:spcPct val="120000"/>
              </a:lnSpc>
              <a:buClr>
                <a:srgbClr val="8E8C3C"/>
              </a:buClr>
              <a:buSzPct val="90000"/>
            </a:pPr>
            <a:endParaRPr lang="en-US" altLang="id-ID" sz="135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buClr>
                <a:srgbClr val="8E8C3C"/>
              </a:buClr>
              <a:buSzPct val="90000"/>
            </a:pPr>
            <a:r>
              <a:rPr lang="en-US" altLang="id-ID" sz="1350">
                <a:solidFill>
                  <a:schemeClr val="tx1">
                    <a:lumMod val="75000"/>
                    <a:lumOff val="25000"/>
                  </a:schemeClr>
                </a:solidFill>
              </a:rPr>
              <a:t>The level of service you give externally will only be as good as the level you  give internally.</a:t>
            </a:r>
          </a:p>
        </p:txBody>
      </p:sp>
    </p:spTree>
    <p:extLst>
      <p:ext uri="{BB962C8B-B14F-4D97-AF65-F5344CB8AC3E}">
        <p14:creationId xmlns:p14="http://schemas.microsoft.com/office/powerpoint/2010/main" val="14698472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2D8B4B3-5992-4532-8866-D7F86BEA27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499" b="7499"/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3E11D4-5489-4805-95E7-AED3C15A7E9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5922D4-EA0E-434F-A636-17F3B4104CB4}"/>
              </a:ext>
            </a:extLst>
          </p:cNvPr>
          <p:cNvSpPr/>
          <p:nvPr/>
        </p:nvSpPr>
        <p:spPr>
          <a:xfrm>
            <a:off x="2311400" y="2498078"/>
            <a:ext cx="457200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4050" b="1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Passion</a:t>
            </a:r>
          </a:p>
        </p:txBody>
      </p:sp>
      <p:sp>
        <p:nvSpPr>
          <p:cNvPr id="5" name="Freeform 26">
            <a:extLst>
              <a:ext uri="{FF2B5EF4-FFF2-40B4-BE49-F238E27FC236}">
                <a16:creationId xmlns:a16="http://schemas.microsoft.com/office/drawing/2014/main" id="{DE1AEB49-FE3B-4098-876D-5EE59F96C448}"/>
              </a:ext>
            </a:extLst>
          </p:cNvPr>
          <p:cNvSpPr>
            <a:spLocks noEditPoints="1"/>
          </p:cNvSpPr>
          <p:nvPr/>
        </p:nvSpPr>
        <p:spPr bwMode="auto">
          <a:xfrm>
            <a:off x="3977208" y="865826"/>
            <a:ext cx="951980" cy="1048052"/>
          </a:xfrm>
          <a:custGeom>
            <a:avLst/>
            <a:gdLst>
              <a:gd name="T0" fmla="*/ 137 w 203"/>
              <a:gd name="T1" fmla="*/ 153 h 224"/>
              <a:gd name="T2" fmla="*/ 109 w 203"/>
              <a:gd name="T3" fmla="*/ 165 h 224"/>
              <a:gd name="T4" fmla="*/ 63 w 203"/>
              <a:gd name="T5" fmla="*/ 102 h 224"/>
              <a:gd name="T6" fmla="*/ 78 w 203"/>
              <a:gd name="T7" fmla="*/ 83 h 224"/>
              <a:gd name="T8" fmla="*/ 49 w 203"/>
              <a:gd name="T9" fmla="*/ 49 h 224"/>
              <a:gd name="T10" fmla="*/ 21 w 203"/>
              <a:gd name="T11" fmla="*/ 60 h 224"/>
              <a:gd name="T12" fmla="*/ 17 w 203"/>
              <a:gd name="T13" fmla="*/ 64 h 224"/>
              <a:gd name="T14" fmla="*/ 52 w 203"/>
              <a:gd name="T15" fmla="*/ 176 h 224"/>
              <a:gd name="T16" fmla="*/ 164 w 203"/>
              <a:gd name="T17" fmla="*/ 211 h 224"/>
              <a:gd name="T18" fmla="*/ 168 w 203"/>
              <a:gd name="T19" fmla="*/ 207 h 224"/>
              <a:gd name="T20" fmla="*/ 179 w 203"/>
              <a:gd name="T21" fmla="*/ 179 h 224"/>
              <a:gd name="T22" fmla="*/ 38 w 203"/>
              <a:gd name="T23" fmla="*/ 54 h 224"/>
              <a:gd name="T24" fmla="*/ 69 w 203"/>
              <a:gd name="T25" fmla="*/ 80 h 224"/>
              <a:gd name="T26" fmla="*/ 69 w 203"/>
              <a:gd name="T27" fmla="*/ 86 h 224"/>
              <a:gd name="T28" fmla="*/ 30 w 203"/>
              <a:gd name="T29" fmla="*/ 63 h 224"/>
              <a:gd name="T30" fmla="*/ 133 w 203"/>
              <a:gd name="T31" fmla="*/ 216 h 224"/>
              <a:gd name="T32" fmla="*/ 17 w 203"/>
              <a:gd name="T33" fmla="*/ 117 h 224"/>
              <a:gd name="T34" fmla="*/ 55 w 203"/>
              <a:gd name="T35" fmla="*/ 100 h 224"/>
              <a:gd name="T36" fmla="*/ 103 w 203"/>
              <a:gd name="T37" fmla="*/ 170 h 224"/>
              <a:gd name="T38" fmla="*/ 128 w 203"/>
              <a:gd name="T39" fmla="*/ 173 h 224"/>
              <a:gd name="T40" fmla="*/ 133 w 203"/>
              <a:gd name="T41" fmla="*/ 216 h 224"/>
              <a:gd name="T42" fmla="*/ 165 w 203"/>
              <a:gd name="T43" fmla="*/ 199 h 224"/>
              <a:gd name="T44" fmla="*/ 143 w 203"/>
              <a:gd name="T45" fmla="*/ 159 h 224"/>
              <a:gd name="T46" fmla="*/ 174 w 203"/>
              <a:gd name="T47" fmla="*/ 184 h 224"/>
              <a:gd name="T48" fmla="*/ 164 w 203"/>
              <a:gd name="T49" fmla="*/ 59 h 224"/>
              <a:gd name="T50" fmla="*/ 147 w 203"/>
              <a:gd name="T51" fmla="*/ 0 h 224"/>
              <a:gd name="T52" fmla="*/ 129 w 203"/>
              <a:gd name="T53" fmla="*/ 59 h 224"/>
              <a:gd name="T54" fmla="*/ 99 w 203"/>
              <a:gd name="T55" fmla="*/ 112 h 224"/>
              <a:gd name="T56" fmla="*/ 195 w 203"/>
              <a:gd name="T57" fmla="*/ 112 h 224"/>
              <a:gd name="T58" fmla="*/ 164 w 203"/>
              <a:gd name="T59" fmla="*/ 59 h 224"/>
              <a:gd name="T60" fmla="*/ 123 w 203"/>
              <a:gd name="T61" fmla="*/ 32 h 224"/>
              <a:gd name="T62" fmla="*/ 171 w 203"/>
              <a:gd name="T63" fmla="*/ 32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3" h="224">
                <a:moveTo>
                  <a:pt x="154" y="153"/>
                </a:moveTo>
                <a:cubicBezTo>
                  <a:pt x="149" y="149"/>
                  <a:pt x="142" y="149"/>
                  <a:pt x="137" y="153"/>
                </a:cubicBezTo>
                <a:cubicBezTo>
                  <a:pt x="126" y="165"/>
                  <a:pt x="126" y="165"/>
                  <a:pt x="126" y="165"/>
                </a:cubicBezTo>
                <a:cubicBezTo>
                  <a:pt x="121" y="169"/>
                  <a:pt x="113" y="169"/>
                  <a:pt x="109" y="165"/>
                </a:cubicBezTo>
                <a:cubicBezTo>
                  <a:pt x="63" y="119"/>
                  <a:pt x="63" y="119"/>
                  <a:pt x="63" y="119"/>
                </a:cubicBezTo>
                <a:cubicBezTo>
                  <a:pt x="59" y="115"/>
                  <a:pt x="59" y="107"/>
                  <a:pt x="63" y="102"/>
                </a:cubicBezTo>
                <a:cubicBezTo>
                  <a:pt x="75" y="91"/>
                  <a:pt x="75" y="91"/>
                  <a:pt x="75" y="91"/>
                </a:cubicBezTo>
                <a:cubicBezTo>
                  <a:pt x="77" y="89"/>
                  <a:pt x="78" y="86"/>
                  <a:pt x="78" y="83"/>
                </a:cubicBezTo>
                <a:cubicBezTo>
                  <a:pt x="78" y="79"/>
                  <a:pt x="77" y="76"/>
                  <a:pt x="75" y="74"/>
                </a:cubicBezTo>
                <a:cubicBezTo>
                  <a:pt x="49" y="49"/>
                  <a:pt x="49" y="49"/>
                  <a:pt x="49" y="49"/>
                </a:cubicBezTo>
                <a:cubicBezTo>
                  <a:pt x="45" y="44"/>
                  <a:pt x="37" y="44"/>
                  <a:pt x="32" y="49"/>
                </a:cubicBezTo>
                <a:cubicBezTo>
                  <a:pt x="21" y="60"/>
                  <a:pt x="21" y="60"/>
                  <a:pt x="21" y="60"/>
                </a:cubicBezTo>
                <a:cubicBezTo>
                  <a:pt x="21" y="60"/>
                  <a:pt x="21" y="60"/>
                  <a:pt x="21" y="60"/>
                </a:cubicBezTo>
                <a:cubicBezTo>
                  <a:pt x="20" y="61"/>
                  <a:pt x="18" y="62"/>
                  <a:pt x="17" y="64"/>
                </a:cubicBezTo>
                <a:cubicBezTo>
                  <a:pt x="3" y="79"/>
                  <a:pt x="0" y="98"/>
                  <a:pt x="10" y="120"/>
                </a:cubicBezTo>
                <a:cubicBezTo>
                  <a:pt x="17" y="136"/>
                  <a:pt x="31" y="155"/>
                  <a:pt x="52" y="176"/>
                </a:cubicBezTo>
                <a:cubicBezTo>
                  <a:pt x="85" y="209"/>
                  <a:pt x="111" y="224"/>
                  <a:pt x="133" y="224"/>
                </a:cubicBezTo>
                <a:cubicBezTo>
                  <a:pt x="145" y="224"/>
                  <a:pt x="155" y="220"/>
                  <a:pt x="164" y="211"/>
                </a:cubicBezTo>
                <a:cubicBezTo>
                  <a:pt x="167" y="210"/>
                  <a:pt x="167" y="208"/>
                  <a:pt x="168" y="208"/>
                </a:cubicBezTo>
                <a:cubicBezTo>
                  <a:pt x="168" y="207"/>
                  <a:pt x="168" y="207"/>
                  <a:pt x="168" y="207"/>
                </a:cubicBezTo>
                <a:cubicBezTo>
                  <a:pt x="179" y="196"/>
                  <a:pt x="179" y="196"/>
                  <a:pt x="179" y="196"/>
                </a:cubicBezTo>
                <a:cubicBezTo>
                  <a:pt x="184" y="191"/>
                  <a:pt x="184" y="184"/>
                  <a:pt x="179" y="179"/>
                </a:cubicBezTo>
                <a:lnTo>
                  <a:pt x="154" y="153"/>
                </a:lnTo>
                <a:close/>
                <a:moveTo>
                  <a:pt x="38" y="54"/>
                </a:moveTo>
                <a:cubicBezTo>
                  <a:pt x="39" y="53"/>
                  <a:pt x="42" y="53"/>
                  <a:pt x="44" y="54"/>
                </a:cubicBezTo>
                <a:cubicBezTo>
                  <a:pt x="69" y="80"/>
                  <a:pt x="69" y="80"/>
                  <a:pt x="69" y="80"/>
                </a:cubicBezTo>
                <a:cubicBezTo>
                  <a:pt x="70" y="81"/>
                  <a:pt x="70" y="82"/>
                  <a:pt x="70" y="83"/>
                </a:cubicBezTo>
                <a:cubicBezTo>
                  <a:pt x="70" y="84"/>
                  <a:pt x="70" y="85"/>
                  <a:pt x="69" y="86"/>
                </a:cubicBezTo>
                <a:cubicBezTo>
                  <a:pt x="61" y="94"/>
                  <a:pt x="61" y="94"/>
                  <a:pt x="61" y="94"/>
                </a:cubicBezTo>
                <a:cubicBezTo>
                  <a:pt x="30" y="63"/>
                  <a:pt x="30" y="63"/>
                  <a:pt x="30" y="63"/>
                </a:cubicBezTo>
                <a:lnTo>
                  <a:pt x="38" y="54"/>
                </a:lnTo>
                <a:close/>
                <a:moveTo>
                  <a:pt x="133" y="216"/>
                </a:moveTo>
                <a:cubicBezTo>
                  <a:pt x="113" y="216"/>
                  <a:pt x="88" y="201"/>
                  <a:pt x="58" y="170"/>
                </a:cubicBezTo>
                <a:cubicBezTo>
                  <a:pt x="37" y="150"/>
                  <a:pt x="24" y="132"/>
                  <a:pt x="17" y="117"/>
                </a:cubicBezTo>
                <a:cubicBezTo>
                  <a:pt x="9" y="97"/>
                  <a:pt x="11" y="81"/>
                  <a:pt x="24" y="69"/>
                </a:cubicBezTo>
                <a:cubicBezTo>
                  <a:pt x="55" y="100"/>
                  <a:pt x="55" y="100"/>
                  <a:pt x="55" y="100"/>
                </a:cubicBezTo>
                <a:cubicBezTo>
                  <a:pt x="50" y="108"/>
                  <a:pt x="51" y="118"/>
                  <a:pt x="58" y="125"/>
                </a:cubicBezTo>
                <a:cubicBezTo>
                  <a:pt x="103" y="170"/>
                  <a:pt x="103" y="170"/>
                  <a:pt x="103" y="170"/>
                </a:cubicBezTo>
                <a:cubicBezTo>
                  <a:pt x="107" y="174"/>
                  <a:pt x="112" y="176"/>
                  <a:pt x="117" y="176"/>
                </a:cubicBezTo>
                <a:cubicBezTo>
                  <a:pt x="121" y="176"/>
                  <a:pt x="125" y="175"/>
                  <a:pt x="128" y="173"/>
                </a:cubicBezTo>
                <a:cubicBezTo>
                  <a:pt x="160" y="204"/>
                  <a:pt x="160" y="204"/>
                  <a:pt x="160" y="204"/>
                </a:cubicBezTo>
                <a:cubicBezTo>
                  <a:pt x="152" y="212"/>
                  <a:pt x="143" y="216"/>
                  <a:pt x="133" y="216"/>
                </a:cubicBezTo>
                <a:close/>
                <a:moveTo>
                  <a:pt x="174" y="190"/>
                </a:moveTo>
                <a:cubicBezTo>
                  <a:pt x="165" y="199"/>
                  <a:pt x="165" y="199"/>
                  <a:pt x="165" y="199"/>
                </a:cubicBezTo>
                <a:cubicBezTo>
                  <a:pt x="134" y="168"/>
                  <a:pt x="134" y="168"/>
                  <a:pt x="134" y="168"/>
                </a:cubicBezTo>
                <a:cubicBezTo>
                  <a:pt x="143" y="159"/>
                  <a:pt x="143" y="159"/>
                  <a:pt x="143" y="159"/>
                </a:cubicBezTo>
                <a:cubicBezTo>
                  <a:pt x="144" y="158"/>
                  <a:pt x="147" y="158"/>
                  <a:pt x="148" y="159"/>
                </a:cubicBezTo>
                <a:cubicBezTo>
                  <a:pt x="174" y="184"/>
                  <a:pt x="174" y="184"/>
                  <a:pt x="174" y="184"/>
                </a:cubicBezTo>
                <a:cubicBezTo>
                  <a:pt x="175" y="186"/>
                  <a:pt x="175" y="189"/>
                  <a:pt x="174" y="190"/>
                </a:cubicBezTo>
                <a:close/>
                <a:moveTo>
                  <a:pt x="164" y="59"/>
                </a:moveTo>
                <a:cubicBezTo>
                  <a:pt x="173" y="53"/>
                  <a:pt x="179" y="43"/>
                  <a:pt x="179" y="32"/>
                </a:cubicBezTo>
                <a:cubicBezTo>
                  <a:pt x="179" y="14"/>
                  <a:pt x="165" y="0"/>
                  <a:pt x="147" y="0"/>
                </a:cubicBezTo>
                <a:cubicBezTo>
                  <a:pt x="129" y="0"/>
                  <a:pt x="115" y="14"/>
                  <a:pt x="115" y="32"/>
                </a:cubicBezTo>
                <a:cubicBezTo>
                  <a:pt x="115" y="43"/>
                  <a:pt x="121" y="53"/>
                  <a:pt x="129" y="59"/>
                </a:cubicBezTo>
                <a:cubicBezTo>
                  <a:pt x="107" y="66"/>
                  <a:pt x="91" y="87"/>
                  <a:pt x="91" y="112"/>
                </a:cubicBezTo>
                <a:cubicBezTo>
                  <a:pt x="99" y="112"/>
                  <a:pt x="99" y="112"/>
                  <a:pt x="99" y="112"/>
                </a:cubicBezTo>
                <a:cubicBezTo>
                  <a:pt x="99" y="86"/>
                  <a:pt x="120" y="64"/>
                  <a:pt x="147" y="64"/>
                </a:cubicBezTo>
                <a:cubicBezTo>
                  <a:pt x="173" y="64"/>
                  <a:pt x="195" y="86"/>
                  <a:pt x="195" y="112"/>
                </a:cubicBezTo>
                <a:cubicBezTo>
                  <a:pt x="203" y="112"/>
                  <a:pt x="203" y="112"/>
                  <a:pt x="203" y="112"/>
                </a:cubicBezTo>
                <a:cubicBezTo>
                  <a:pt x="203" y="87"/>
                  <a:pt x="187" y="66"/>
                  <a:pt x="164" y="59"/>
                </a:cubicBezTo>
                <a:close/>
                <a:moveTo>
                  <a:pt x="147" y="56"/>
                </a:moveTo>
                <a:cubicBezTo>
                  <a:pt x="134" y="56"/>
                  <a:pt x="123" y="45"/>
                  <a:pt x="123" y="32"/>
                </a:cubicBezTo>
                <a:cubicBezTo>
                  <a:pt x="123" y="19"/>
                  <a:pt x="134" y="8"/>
                  <a:pt x="147" y="8"/>
                </a:cubicBezTo>
                <a:cubicBezTo>
                  <a:pt x="160" y="8"/>
                  <a:pt x="171" y="19"/>
                  <a:pt x="171" y="32"/>
                </a:cubicBezTo>
                <a:cubicBezTo>
                  <a:pt x="171" y="45"/>
                  <a:pt x="160" y="56"/>
                  <a:pt x="147" y="56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233091-BE91-4597-B33C-AF03B290318E}"/>
              </a:ext>
            </a:extLst>
          </p:cNvPr>
          <p:cNvCxnSpPr/>
          <p:nvPr/>
        </p:nvCxnSpPr>
        <p:spPr>
          <a:xfrm flipH="1">
            <a:off x="2543175" y="2900363"/>
            <a:ext cx="8715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0C7FE9-AA1D-4916-80F2-E6C28337D393}"/>
              </a:ext>
            </a:extLst>
          </p:cNvPr>
          <p:cNvCxnSpPr/>
          <p:nvPr/>
        </p:nvCxnSpPr>
        <p:spPr>
          <a:xfrm flipH="1">
            <a:off x="5686425" y="2900363"/>
            <a:ext cx="8715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094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6A112BF-ED9B-4375-A96E-D4BDBEA5D4B7}"/>
              </a:ext>
            </a:extLst>
          </p:cNvPr>
          <p:cNvGrpSpPr/>
          <p:nvPr/>
        </p:nvGrpSpPr>
        <p:grpSpPr>
          <a:xfrm>
            <a:off x="-9147" y="-1"/>
            <a:ext cx="9153147" cy="1614910"/>
            <a:chOff x="-12196" y="-1"/>
            <a:chExt cx="12204196" cy="2153213"/>
          </a:xfrm>
        </p:grpSpPr>
        <p:pic>
          <p:nvPicPr>
            <p:cNvPr id="22" name="Picture 2" descr="http://www.followthegls.com/wp-content/uploads/2017/03/Marcus-Buckingham-2007.jpg">
              <a:extLst>
                <a:ext uri="{FF2B5EF4-FFF2-40B4-BE49-F238E27FC236}">
                  <a16:creationId xmlns:a16="http://schemas.microsoft.com/office/drawing/2014/main" id="{D07D17EB-94E4-4AD1-9026-FA9DA2DD9F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7" t="16766" b="10957"/>
            <a:stretch/>
          </p:blipFill>
          <p:spPr bwMode="auto">
            <a:xfrm flipH="1">
              <a:off x="5839336" y="-1"/>
              <a:ext cx="6352664" cy="21532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http://www.followthegls.com/wp-content/uploads/2017/03/Marcus-Buckingham-2007.jpg">
              <a:extLst>
                <a:ext uri="{FF2B5EF4-FFF2-40B4-BE49-F238E27FC236}">
                  <a16:creationId xmlns:a16="http://schemas.microsoft.com/office/drawing/2014/main" id="{38AEBDE0-0F1F-462A-8B74-B6E733C921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7" t="16766" b="10957"/>
            <a:stretch/>
          </p:blipFill>
          <p:spPr bwMode="auto">
            <a:xfrm>
              <a:off x="-12196" y="-1"/>
              <a:ext cx="6352664" cy="21532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A741DD4-45EB-4B17-8CE2-466FEF96B6AA}"/>
              </a:ext>
            </a:extLst>
          </p:cNvPr>
          <p:cNvSpPr/>
          <p:nvPr/>
        </p:nvSpPr>
        <p:spPr>
          <a:xfrm>
            <a:off x="-15165" y="-14289"/>
            <a:ext cx="9159165" cy="182802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0" name="Rounded Rectangle 39"/>
          <p:cNvSpPr/>
          <p:nvPr/>
        </p:nvSpPr>
        <p:spPr>
          <a:xfrm>
            <a:off x="0" y="1435100"/>
            <a:ext cx="9144000" cy="2692400"/>
          </a:xfrm>
          <a:prstGeom prst="roundRect">
            <a:avLst>
              <a:gd name="adj" fmla="val 2152"/>
            </a:avLst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  <a:effectLst>
            <a:outerShdw blurRad="381000" dist="190500" dir="5400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>
              <a:solidFill>
                <a:srgbClr val="FFFFFF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53046" y="361002"/>
            <a:ext cx="383791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MS PGothic" charset="0"/>
                <a:cs typeface="Arial"/>
              </a:rPr>
              <a:t>Employee Engagement</a:t>
            </a:r>
            <a:endParaRPr lang="en-US" sz="2700" b="1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14335" y="845750"/>
            <a:ext cx="3315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225">
                <a:solidFill>
                  <a:schemeClr val="bg1">
                    <a:lumMod val="65000"/>
                  </a:schemeClr>
                </a:solidFill>
                <a:cs typeface="Arial Narrow"/>
              </a:rPr>
              <a:t>Research by Marcus Buckingham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95C51A-AFB6-4775-B9B5-555BA86AB2F3}"/>
              </a:ext>
            </a:extLst>
          </p:cNvPr>
          <p:cNvGrpSpPr/>
          <p:nvPr/>
        </p:nvGrpSpPr>
        <p:grpSpPr>
          <a:xfrm>
            <a:off x="1930400" y="1691090"/>
            <a:ext cx="5283200" cy="2178930"/>
            <a:chOff x="2573867" y="2254787"/>
            <a:chExt cx="7044266" cy="2905240"/>
          </a:xfrm>
        </p:grpSpPr>
        <p:sp>
          <p:nvSpPr>
            <p:cNvPr id="2" name="Oval 1"/>
            <p:cNvSpPr/>
            <p:nvPr/>
          </p:nvSpPr>
          <p:spPr>
            <a:xfrm>
              <a:off x="2573867" y="2254787"/>
              <a:ext cx="2348426" cy="2348426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3" name="Oval 2"/>
            <p:cNvSpPr/>
            <p:nvPr/>
          </p:nvSpPr>
          <p:spPr>
            <a:xfrm>
              <a:off x="4922293" y="2254787"/>
              <a:ext cx="2348426" cy="2348426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4" name="Oval 3"/>
            <p:cNvSpPr/>
            <p:nvPr/>
          </p:nvSpPr>
          <p:spPr>
            <a:xfrm>
              <a:off x="7269707" y="2254787"/>
              <a:ext cx="2348426" cy="2348426"/>
            </a:xfrm>
            <a:prstGeom prst="ellipse">
              <a:avLst/>
            </a:prstGeom>
            <a:noFill/>
            <a:ln w="28575">
              <a:solidFill>
                <a:schemeClr val="bg1">
                  <a:lumMod val="65000"/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5" name="Arc 4"/>
            <p:cNvSpPr/>
            <p:nvPr/>
          </p:nvSpPr>
          <p:spPr>
            <a:xfrm>
              <a:off x="7270933" y="2256013"/>
              <a:ext cx="2345973" cy="2345973"/>
            </a:xfrm>
            <a:prstGeom prst="arc">
              <a:avLst>
                <a:gd name="adj1" fmla="val 10766207"/>
                <a:gd name="adj2" fmla="val 0"/>
              </a:avLst>
            </a:prstGeom>
            <a:ln w="28575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16" name="Arc 15"/>
            <p:cNvSpPr/>
            <p:nvPr/>
          </p:nvSpPr>
          <p:spPr>
            <a:xfrm>
              <a:off x="2575093" y="2256013"/>
              <a:ext cx="2345973" cy="2345973"/>
            </a:xfrm>
            <a:prstGeom prst="arc">
              <a:avLst>
                <a:gd name="adj1" fmla="val 10766207"/>
                <a:gd name="adj2" fmla="val 0"/>
              </a:avLst>
            </a:prstGeom>
            <a:ln w="28575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17" name="Arc 16"/>
            <p:cNvSpPr/>
            <p:nvPr/>
          </p:nvSpPr>
          <p:spPr>
            <a:xfrm rot="10800000">
              <a:off x="4923520" y="2256013"/>
              <a:ext cx="2345973" cy="2345973"/>
            </a:xfrm>
            <a:prstGeom prst="arc">
              <a:avLst>
                <a:gd name="adj1" fmla="val 10766207"/>
                <a:gd name="adj2" fmla="val 0"/>
              </a:avLst>
            </a:prstGeom>
            <a:ln w="28575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2833494" y="2989239"/>
              <a:ext cx="1829172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50" b="1">
                  <a:solidFill>
                    <a:schemeClr val="accent2"/>
                  </a:solidFill>
                  <a:latin typeface="Trebuchet MS" panose="020B0603020202020204" pitchFamily="34" charset="0"/>
                  <a:cs typeface="Arial"/>
                </a:rPr>
                <a:t>19</a:t>
              </a:r>
              <a:r>
                <a:rPr lang="en-US" sz="4050" b="1" baseline="30000">
                  <a:solidFill>
                    <a:schemeClr val="accent2"/>
                  </a:solidFill>
                  <a:latin typeface="Trebuchet MS" panose="020B0603020202020204" pitchFamily="34" charset="0"/>
                  <a:cs typeface="Arial"/>
                </a:rPr>
                <a:t>%</a:t>
              </a: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7494056" y="2989239"/>
              <a:ext cx="1899726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50" b="1">
                  <a:solidFill>
                    <a:schemeClr val="accent5"/>
                  </a:solidFill>
                  <a:latin typeface="Trebuchet MS" panose="020B0603020202020204" pitchFamily="34" charset="0"/>
                  <a:cs typeface="Arial"/>
                </a:rPr>
                <a:t>26</a:t>
              </a:r>
              <a:r>
                <a:rPr lang="en-US" sz="4050" b="1" baseline="30000">
                  <a:solidFill>
                    <a:schemeClr val="accent5"/>
                  </a:solidFill>
                  <a:latin typeface="Trebuchet MS" panose="020B0603020202020204" pitchFamily="34" charset="0"/>
                  <a:cs typeface="Arial"/>
                </a:rPr>
                <a:t>%</a:t>
              </a:r>
            </a:p>
          </p:txBody>
        </p:sp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5131867" y="2989239"/>
              <a:ext cx="1929278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050" b="1">
                  <a:solidFill>
                    <a:schemeClr val="accent3"/>
                  </a:solidFill>
                  <a:latin typeface="Trebuchet MS" panose="020B0603020202020204" pitchFamily="34" charset="0"/>
                  <a:cs typeface="Arial"/>
                </a:rPr>
                <a:t>55</a:t>
              </a:r>
              <a:r>
                <a:rPr lang="en-US" sz="4050" b="1" baseline="30000">
                  <a:solidFill>
                    <a:schemeClr val="accent3"/>
                  </a:solidFill>
                  <a:latin typeface="Trebuchet MS" panose="020B0603020202020204" pitchFamily="34" charset="0"/>
                  <a:cs typeface="Arial"/>
                </a:rPr>
                <a:t>%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2573867" y="4936070"/>
              <a:ext cx="7044266" cy="0"/>
            </a:xfrm>
            <a:prstGeom prst="line">
              <a:avLst/>
            </a:prstGeom>
            <a:ln w="38100" cap="rnd" cmpd="sng">
              <a:solidFill>
                <a:srgbClr val="A6A6A6"/>
              </a:solidFill>
              <a:headEnd type="oval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0"/>
            <p:cNvSpPr/>
            <p:nvPr/>
          </p:nvSpPr>
          <p:spPr>
            <a:xfrm>
              <a:off x="4653281" y="4751404"/>
              <a:ext cx="2885438" cy="408623"/>
            </a:xfrm>
            <a:prstGeom prst="round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6"/>
                </a:gs>
                <a:gs pos="66000">
                  <a:schemeClr val="accent5"/>
                </a:gs>
              </a:gsLst>
              <a:lin ang="3000000" scaled="0"/>
              <a:tileRect/>
            </a:gradFill>
            <a:ln w="28575" cmpd="sng">
              <a:solidFill>
                <a:schemeClr val="bg1">
                  <a:lumMod val="9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 spc="225">
                  <a:solidFill>
                    <a:schemeClr val="bg1"/>
                  </a:solidFill>
                  <a:cs typeface="Arial" panose="020B0604020202020204" pitchFamily="34" charset="0"/>
                </a:rPr>
                <a:t>Desired Behavior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CF7EC5-2D5E-4DC5-9DB7-1841BEFB5506}"/>
              </a:ext>
            </a:extLst>
          </p:cNvPr>
          <p:cNvGrpSpPr/>
          <p:nvPr/>
        </p:nvGrpSpPr>
        <p:grpSpPr>
          <a:xfrm>
            <a:off x="4388650" y="1186487"/>
            <a:ext cx="366701" cy="96252"/>
            <a:chOff x="961274" y="4079552"/>
            <a:chExt cx="488934" cy="12833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FC3CEBF-76AA-461B-BAD1-484438EA30E6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B66373F-5181-4C8E-9071-1EDC2173CB2A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4658AD-41E4-4B89-ADBF-A34E9C7FBD4E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366000" y="3416302"/>
            <a:ext cx="1574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/>
                </a:solidFill>
              </a:rPr>
              <a:t>PASSION</a:t>
            </a:r>
          </a:p>
        </p:txBody>
      </p:sp>
    </p:spTree>
    <p:extLst>
      <p:ext uri="{BB962C8B-B14F-4D97-AF65-F5344CB8AC3E}">
        <p14:creationId xmlns:p14="http://schemas.microsoft.com/office/powerpoint/2010/main" val="491296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>
            <a:extLst>
              <a:ext uri="{FF2B5EF4-FFF2-40B4-BE49-F238E27FC236}">
                <a16:creationId xmlns:a16="http://schemas.microsoft.com/office/drawing/2014/main" id="{88E0523D-746A-4E5D-B920-419B4BA6A8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8624" r="30686" b="8624"/>
          <a:stretch/>
        </p:blipFill>
        <p:spPr>
          <a:xfrm flipH="1">
            <a:off x="2805913" y="0"/>
            <a:ext cx="6338087" cy="51435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640FDBE-C5F1-49F3-BF20-F1765C957C73}"/>
              </a:ext>
            </a:extLst>
          </p:cNvPr>
          <p:cNvSpPr/>
          <p:nvPr/>
        </p:nvSpPr>
        <p:spPr>
          <a:xfrm>
            <a:off x="1" y="1"/>
            <a:ext cx="9156580" cy="5143499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1D164A3-B3D9-446F-B9F3-6FE6BC8B0D87}"/>
              </a:ext>
            </a:extLst>
          </p:cNvPr>
          <p:cNvGrpSpPr/>
          <p:nvPr/>
        </p:nvGrpSpPr>
        <p:grpSpPr>
          <a:xfrm>
            <a:off x="1143224" y="854996"/>
            <a:ext cx="3433509" cy="3433509"/>
            <a:chOff x="1524298" y="1139994"/>
            <a:chExt cx="4578012" cy="4578012"/>
          </a:xfrm>
        </p:grpSpPr>
        <p:sp>
          <p:nvSpPr>
            <p:cNvPr id="18" name="Oval 17"/>
            <p:cNvSpPr/>
            <p:nvPr/>
          </p:nvSpPr>
          <p:spPr>
            <a:xfrm>
              <a:off x="1524298" y="1139994"/>
              <a:ext cx="4578012" cy="45780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0" dist="63500" dir="5400000" algn="ctr" rotWithShape="0">
                <a:schemeClr val="tx1">
                  <a:lumMod val="65000"/>
                  <a:lumOff val="35000"/>
                  <a:alpha val="2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694445" y="1310535"/>
              <a:ext cx="4237718" cy="4236930"/>
              <a:chOff x="545783" y="2171052"/>
              <a:chExt cx="3387588" cy="3386958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Freeform 7"/>
              <p:cNvSpPr>
                <a:spLocks noChangeArrowheads="1"/>
              </p:cNvSpPr>
              <p:nvPr/>
            </p:nvSpPr>
            <p:spPr bwMode="auto">
              <a:xfrm rot="19397468">
                <a:off x="969419" y="2171052"/>
                <a:ext cx="1730288" cy="1755045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lIns="68575" tIns="34287" rIns="68575" bIns="34287" anchor="ctr"/>
              <a:lstStyle/>
              <a:p>
                <a:endParaRPr lang="en-US" sz="454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" name="Freeform 3"/>
              <p:cNvSpPr>
                <a:spLocks noChangeArrowheads="1"/>
              </p:cNvSpPr>
              <p:nvPr/>
            </p:nvSpPr>
            <p:spPr bwMode="auto">
              <a:xfrm rot="3202081">
                <a:off x="2190703" y="2579871"/>
                <a:ext cx="1730063" cy="1755273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lIns="68575" tIns="34287" rIns="68575" bIns="34287" anchor="ctr"/>
              <a:lstStyle/>
              <a:p>
                <a:endParaRPr lang="en-US" sz="454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" name="Freeform 3"/>
              <p:cNvSpPr>
                <a:spLocks noChangeArrowheads="1"/>
              </p:cNvSpPr>
              <p:nvPr/>
            </p:nvSpPr>
            <p:spPr bwMode="auto">
              <a:xfrm rot="8579122">
                <a:off x="1778805" y="3802965"/>
                <a:ext cx="1730288" cy="1755045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lIns="68575" tIns="34287" rIns="68575" bIns="34287" anchor="ctr"/>
              <a:lstStyle/>
              <a:p>
                <a:endParaRPr lang="en-US" sz="454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" name="Freeform 3"/>
              <p:cNvSpPr>
                <a:spLocks noChangeArrowheads="1"/>
              </p:cNvSpPr>
              <p:nvPr/>
            </p:nvSpPr>
            <p:spPr bwMode="auto">
              <a:xfrm rot="13978264">
                <a:off x="558388" y="3402503"/>
                <a:ext cx="1730063" cy="1755273"/>
              </a:xfrm>
              <a:custGeom>
                <a:avLst/>
                <a:gdLst>
                  <a:gd name="T0" fmla="*/ 3563 w 10688"/>
                  <a:gd name="T1" fmla="*/ 7062 h 10844"/>
                  <a:gd name="T2" fmla="*/ 3563 w 10688"/>
                  <a:gd name="T3" fmla="*/ 7062 h 10844"/>
                  <a:gd name="T4" fmla="*/ 4563 w 10688"/>
                  <a:gd name="T5" fmla="*/ 10749 h 10844"/>
                  <a:gd name="T6" fmla="*/ 7937 w 10688"/>
                  <a:gd name="T7" fmla="*/ 9812 h 10844"/>
                  <a:gd name="T8" fmla="*/ 9062 w 10688"/>
                  <a:gd name="T9" fmla="*/ 2782 h 10844"/>
                  <a:gd name="T10" fmla="*/ 2032 w 10688"/>
                  <a:gd name="T11" fmla="*/ 1626 h 10844"/>
                  <a:gd name="T12" fmla="*/ 0 w 10688"/>
                  <a:gd name="T13" fmla="*/ 4907 h 10844"/>
                  <a:gd name="T14" fmla="*/ 3563 w 10688"/>
                  <a:gd name="T15" fmla="*/ 7062 h 10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88" h="10844">
                    <a:moveTo>
                      <a:pt x="3563" y="7062"/>
                    </a:moveTo>
                    <a:lnTo>
                      <a:pt x="3563" y="7062"/>
                    </a:lnTo>
                    <a:cubicBezTo>
                      <a:pt x="4375" y="8187"/>
                      <a:pt x="4688" y="9500"/>
                      <a:pt x="4563" y="10749"/>
                    </a:cubicBezTo>
                    <a:cubicBezTo>
                      <a:pt x="5718" y="10843"/>
                      <a:pt x="6906" y="10562"/>
                      <a:pt x="7937" y="9812"/>
                    </a:cubicBezTo>
                    <a:cubicBezTo>
                      <a:pt x="10187" y="8187"/>
                      <a:pt x="10687" y="5032"/>
                      <a:pt x="9062" y="2782"/>
                    </a:cubicBezTo>
                    <a:cubicBezTo>
                      <a:pt x="7437" y="500"/>
                      <a:pt x="4282" y="0"/>
                      <a:pt x="2032" y="1626"/>
                    </a:cubicBezTo>
                    <a:cubicBezTo>
                      <a:pt x="907" y="2438"/>
                      <a:pt x="219" y="3657"/>
                      <a:pt x="0" y="4907"/>
                    </a:cubicBezTo>
                    <a:cubicBezTo>
                      <a:pt x="1375" y="5126"/>
                      <a:pt x="2688" y="5843"/>
                      <a:pt x="3563" y="7062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lIns="68575" tIns="34287" rIns="68575" bIns="34287" anchor="ctr"/>
              <a:lstStyle/>
              <a:p>
                <a:endParaRPr lang="en-US" sz="454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301409" y="2533199"/>
                <a:ext cx="1094015" cy="811887"/>
              </a:xfrm>
              <a:prstGeom prst="rect">
                <a:avLst/>
              </a:prstGeom>
              <a:noFill/>
            </p:spPr>
            <p:txBody>
              <a:bodyPr wrap="square" lIns="68560" tIns="34279" rIns="68560" bIns="34279" rtlCol="0">
                <a:spAutoFit/>
              </a:bodyPr>
              <a:lstStyle/>
              <a:p>
                <a:pPr algn="ctr"/>
                <a:r>
                  <a:rPr lang="en-US" sz="4500" b="1">
                    <a:solidFill>
                      <a:srgbClr val="FFFFFF"/>
                    </a:solidFill>
                    <a:latin typeface="Trebuchet MS" panose="020B0603020202020204" pitchFamily="34" charset="0"/>
                    <a:cs typeface="Arial"/>
                  </a:rPr>
                  <a:t>C</a:t>
                </a:r>
                <a:endParaRPr lang="ru-RU" sz="4500" b="1">
                  <a:solidFill>
                    <a:srgbClr val="FFFFFF"/>
                  </a:solidFill>
                  <a:latin typeface="Trebuchet MS" panose="020B0603020202020204" pitchFamily="34" charset="0"/>
                  <a:cs typeface="Arial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084046" y="4298090"/>
                <a:ext cx="1094015" cy="811887"/>
              </a:xfrm>
              <a:prstGeom prst="rect">
                <a:avLst/>
              </a:prstGeom>
              <a:noFill/>
            </p:spPr>
            <p:txBody>
              <a:bodyPr wrap="square" lIns="68560" tIns="34279" rIns="68560" bIns="34279" rtlCol="0">
                <a:spAutoFit/>
              </a:bodyPr>
              <a:lstStyle/>
              <a:p>
                <a:pPr algn="ctr"/>
                <a:r>
                  <a:rPr lang="id-ID" sz="4500" b="1">
                    <a:solidFill>
                      <a:srgbClr val="FFFFFF"/>
                    </a:solidFill>
                    <a:latin typeface="Trebuchet MS" panose="020B0603020202020204" pitchFamily="34" charset="0"/>
                    <a:cs typeface="Arial"/>
                  </a:rPr>
                  <a:t>H</a:t>
                </a:r>
                <a:endParaRPr lang="ru-RU" sz="4500" b="1">
                  <a:solidFill>
                    <a:srgbClr val="FFFFFF"/>
                  </a:solidFill>
                  <a:latin typeface="Trebuchet MS" panose="020B0603020202020204" pitchFamily="34" charset="0"/>
                  <a:cs typeface="Arial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618184" y="3025058"/>
                <a:ext cx="1094015" cy="811887"/>
              </a:xfrm>
              <a:prstGeom prst="rect">
                <a:avLst/>
              </a:prstGeom>
              <a:noFill/>
            </p:spPr>
            <p:txBody>
              <a:bodyPr wrap="square" lIns="68560" tIns="34279" rIns="68560" bIns="34279" rtlCol="0">
                <a:spAutoFit/>
              </a:bodyPr>
              <a:lstStyle/>
              <a:p>
                <a:pPr algn="ctr"/>
                <a:r>
                  <a:rPr lang="en-US" sz="4500" b="1">
                    <a:solidFill>
                      <a:srgbClr val="FFFFFF"/>
                    </a:solidFill>
                    <a:latin typeface="Trebuchet MS" panose="020B0603020202020204" pitchFamily="34" charset="0"/>
                    <a:cs typeface="Arial"/>
                  </a:rPr>
                  <a:t>A</a:t>
                </a:r>
                <a:endParaRPr lang="ru-RU" sz="4500" b="1">
                  <a:solidFill>
                    <a:srgbClr val="FFFFFF"/>
                  </a:solidFill>
                  <a:latin typeface="Trebuchet MS" panose="020B0603020202020204" pitchFamily="34" charset="0"/>
                  <a:cs typeface="Arial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39194" y="3804666"/>
                <a:ext cx="1094015" cy="811887"/>
              </a:xfrm>
              <a:prstGeom prst="rect">
                <a:avLst/>
              </a:prstGeom>
              <a:noFill/>
            </p:spPr>
            <p:txBody>
              <a:bodyPr wrap="square" lIns="68560" tIns="34279" rIns="68560" bIns="34279" rtlCol="0">
                <a:spAutoFit/>
              </a:bodyPr>
              <a:lstStyle/>
              <a:p>
                <a:pPr algn="ctr"/>
                <a:r>
                  <a:rPr lang="id-ID" sz="4500" b="1">
                    <a:solidFill>
                      <a:srgbClr val="FFFFFF"/>
                    </a:solidFill>
                    <a:latin typeface="Trebuchet MS" panose="020B0603020202020204" pitchFamily="34" charset="0"/>
                    <a:cs typeface="Arial"/>
                  </a:rPr>
                  <a:t>S</a:t>
                </a:r>
                <a:endParaRPr lang="ru-RU" sz="4500" b="1">
                  <a:solidFill>
                    <a:srgbClr val="FFFFFF"/>
                  </a:solidFill>
                  <a:latin typeface="Trebuchet MS" panose="020B0603020202020204" pitchFamily="34" charset="0"/>
                  <a:cs typeface="Arial"/>
                </a:endParaRP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5107579" y="691909"/>
            <a:ext cx="34014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700" b="1">
                <a:solidFill>
                  <a:srgbClr val="FFFFFF"/>
                </a:solidFill>
                <a:latin typeface="Trebuchet MS" panose="020B0603020202020204" pitchFamily="34" charset="0"/>
                <a:ea typeface="MS PGothic" charset="0"/>
                <a:cs typeface="Arial"/>
              </a:rPr>
              <a:t>The </a:t>
            </a:r>
            <a:r>
              <a:rPr lang="en-US" sz="2700" b="1" i="1">
                <a:solidFill>
                  <a:srgbClr val="FFFFFF"/>
                </a:solidFill>
                <a:latin typeface="Trebuchet MS" panose="020B0603020202020204" pitchFamily="34" charset="0"/>
                <a:ea typeface="MS PGothic" charset="0"/>
                <a:cs typeface="Arial"/>
              </a:rPr>
              <a:t>“CASH” </a:t>
            </a:r>
            <a:r>
              <a:rPr lang="en-US" sz="2700" b="1">
                <a:solidFill>
                  <a:srgbClr val="FFFFFF"/>
                </a:solidFill>
                <a:latin typeface="Trebuchet MS" panose="020B0603020202020204" pitchFamily="34" charset="0"/>
                <a:ea typeface="MS PGothic" charset="0"/>
                <a:cs typeface="Arial"/>
              </a:rPr>
              <a:t>Model</a:t>
            </a:r>
          </a:p>
          <a:p>
            <a:pPr algn="ctr"/>
            <a:r>
              <a:rPr lang="en-US" sz="2700" b="1">
                <a:solidFill>
                  <a:srgbClr val="FFFFFF"/>
                </a:solidFill>
                <a:latin typeface="Trebuchet MS" panose="020B0603020202020204" pitchFamily="34" charset="0"/>
                <a:ea typeface="MS PGothic" charset="0"/>
                <a:cs typeface="Arial"/>
              </a:rPr>
              <a:t>  Real Influence</a:t>
            </a:r>
            <a:endParaRPr lang="en-US" sz="2700" b="1">
              <a:solidFill>
                <a:srgbClr val="FFFFFF"/>
              </a:solidFill>
              <a:latin typeface="Trebuchet MS" panose="020B0603020202020204" pitchFamily="34" charset="0"/>
              <a:cs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023463" y="2546983"/>
            <a:ext cx="1578348" cy="357545"/>
          </a:xfrm>
          <a:prstGeom prst="roundRect">
            <a:avLst/>
          </a:prstGeom>
          <a:solidFill>
            <a:srgbClr val="FFFFFF">
              <a:alpha val="34000"/>
            </a:srgbClr>
          </a:solidFill>
          <a:ln w="19050" cmpd="sng">
            <a:noFill/>
          </a:ln>
        </p:spPr>
        <p:txBody>
          <a:bodyPr wrap="square">
            <a:spAutoFit/>
          </a:bodyPr>
          <a:lstStyle/>
          <a:p>
            <a:pPr marL="54000"/>
            <a:r>
              <a:rPr lang="en-US" sz="1500">
                <a:solidFill>
                  <a:schemeClr val="bg1"/>
                </a:solidFill>
                <a:cs typeface="Arial Narrow"/>
              </a:rPr>
              <a:t>Attitudes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23463" y="2121066"/>
            <a:ext cx="1578348" cy="357545"/>
          </a:xfrm>
          <a:prstGeom prst="roundRect">
            <a:avLst/>
          </a:prstGeom>
          <a:solidFill>
            <a:srgbClr val="FFFFFF">
              <a:alpha val="34000"/>
            </a:srgbClr>
          </a:solidFill>
          <a:ln w="19050" cmpd="sng">
            <a:noFill/>
          </a:ln>
        </p:spPr>
        <p:txBody>
          <a:bodyPr wrap="square">
            <a:spAutoFit/>
          </a:bodyPr>
          <a:lstStyle/>
          <a:p>
            <a:pPr marL="54000"/>
            <a:r>
              <a:rPr lang="en-US" sz="1500">
                <a:solidFill>
                  <a:schemeClr val="bg1"/>
                </a:solidFill>
                <a:cs typeface="Arial Narrow"/>
              </a:rPr>
              <a:t>Competencies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12809" y="3433779"/>
            <a:ext cx="1578348" cy="357545"/>
          </a:xfrm>
          <a:prstGeom prst="roundRect">
            <a:avLst/>
          </a:prstGeom>
          <a:solidFill>
            <a:srgbClr val="FFFFFF">
              <a:alpha val="34000"/>
            </a:srgbClr>
          </a:solidFill>
          <a:ln w="19050" cmpd="sng">
            <a:noFill/>
          </a:ln>
        </p:spPr>
        <p:txBody>
          <a:bodyPr wrap="square">
            <a:spAutoFit/>
          </a:bodyPr>
          <a:lstStyle/>
          <a:p>
            <a:pPr marL="54000"/>
            <a:r>
              <a:rPr lang="en-US" sz="1500">
                <a:solidFill>
                  <a:schemeClr val="bg1"/>
                </a:solidFill>
                <a:cs typeface="Arial Narrow"/>
              </a:rPr>
              <a:t>Habits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012809" y="3007863"/>
            <a:ext cx="1578348" cy="357545"/>
          </a:xfrm>
          <a:prstGeom prst="roundRect">
            <a:avLst/>
          </a:prstGeom>
          <a:solidFill>
            <a:srgbClr val="FFFFFF">
              <a:alpha val="34000"/>
            </a:srgbClr>
          </a:solidFill>
          <a:ln w="19050" cmpd="sng">
            <a:noFill/>
          </a:ln>
        </p:spPr>
        <p:txBody>
          <a:bodyPr wrap="square">
            <a:spAutoFit/>
          </a:bodyPr>
          <a:lstStyle/>
          <a:p>
            <a:pPr marL="54000"/>
            <a:r>
              <a:rPr lang="en-US" sz="1500">
                <a:solidFill>
                  <a:schemeClr val="bg1"/>
                </a:solidFill>
                <a:cs typeface="Arial Narrow"/>
              </a:rPr>
              <a:t>Strengths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998FA7-78FC-4D0B-8C05-EE72812A7E9F}"/>
              </a:ext>
            </a:extLst>
          </p:cNvPr>
          <p:cNvGrpSpPr/>
          <p:nvPr/>
        </p:nvGrpSpPr>
        <p:grpSpPr>
          <a:xfrm>
            <a:off x="7124646" y="1662100"/>
            <a:ext cx="366701" cy="96252"/>
            <a:chOff x="961274" y="4079552"/>
            <a:chExt cx="488934" cy="128336"/>
          </a:xfrm>
          <a:solidFill>
            <a:schemeClr val="bg1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8EDAF60-84D5-4F4D-8002-46E2EC299D6C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100">
                <a:solidFill>
                  <a:schemeClr val="bg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01FC3F1-73EA-460B-8CEE-6E5824A76C04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100">
                <a:solidFill>
                  <a:schemeClr val="bg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C92F55E-8A06-414E-B612-60187DED4867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100">
                <a:solidFill>
                  <a:schemeClr val="bg1"/>
                </a:solidFill>
              </a:endParaRPr>
            </a:p>
          </p:txBody>
        </p:sp>
      </p:grp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9101DAFB-CE19-4C8E-93F4-160C0946EA1E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2693094" y="1147273"/>
            <a:ext cx="3281388" cy="1116067"/>
          </a:xfrm>
          <a:prstGeom prst="bentConnector3">
            <a:avLst>
              <a:gd name="adj1" fmla="val 69158"/>
            </a:avLst>
          </a:prstGeom>
          <a:ln>
            <a:solidFill>
              <a:schemeClr val="accent1">
                <a:lumMod val="20000"/>
                <a:lumOff val="8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001396EF-5256-444A-9ADD-FEB815079180}"/>
              </a:ext>
            </a:extLst>
          </p:cNvPr>
          <p:cNvCxnSpPr>
            <a:cxnSpLocks/>
          </p:cNvCxnSpPr>
          <p:nvPr/>
        </p:nvCxnSpPr>
        <p:spPr>
          <a:xfrm>
            <a:off x="3654078" y="1446535"/>
            <a:ext cx="2328430" cy="1262570"/>
          </a:xfrm>
          <a:prstGeom prst="bentConnector3">
            <a:avLst>
              <a:gd name="adj1" fmla="val 46318"/>
            </a:avLst>
          </a:prstGeom>
          <a:ln>
            <a:solidFill>
              <a:schemeClr val="accent1">
                <a:lumMod val="20000"/>
                <a:lumOff val="8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A8660112-5E14-40B9-8E80-A87676064008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1979774" y="3612552"/>
            <a:ext cx="4033035" cy="118469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20000"/>
                <a:lumOff val="8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969FEC4D-55F8-4BE7-B103-3559884C70C2}"/>
              </a:ext>
            </a:extLst>
          </p:cNvPr>
          <p:cNvCxnSpPr>
            <a:cxnSpLocks/>
          </p:cNvCxnSpPr>
          <p:nvPr/>
        </p:nvCxnSpPr>
        <p:spPr>
          <a:xfrm flipV="1">
            <a:off x="4041316" y="3144039"/>
            <a:ext cx="1971494" cy="271279"/>
          </a:xfrm>
          <a:prstGeom prst="bentConnector3">
            <a:avLst>
              <a:gd name="adj1" fmla="val 36955"/>
            </a:avLst>
          </a:prstGeom>
          <a:ln>
            <a:solidFill>
              <a:schemeClr val="accent1">
                <a:lumMod val="20000"/>
                <a:lumOff val="8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2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21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353FD1C-2322-46E9-865B-7E7B688C4E7F}"/>
              </a:ext>
            </a:extLst>
          </p:cNvPr>
          <p:cNvSpPr/>
          <p:nvPr/>
        </p:nvSpPr>
        <p:spPr>
          <a:xfrm>
            <a:off x="0" y="1657257"/>
            <a:ext cx="9144000" cy="216059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D97096E-96E4-41A9-8EC5-4AA988AAF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4" r="9794"/>
          <a:stretch/>
        </p:blipFill>
        <p:spPr>
          <a:xfrm>
            <a:off x="-12787" y="1455064"/>
            <a:ext cx="3157736" cy="2502270"/>
          </a:xfrm>
          <a:prstGeom prst="rect">
            <a:avLst/>
          </a:prstGeom>
          <a:effectLst>
            <a:outerShdw blurRad="2540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6B32AE5-729C-439E-A1E8-8618E74F8FE4}"/>
              </a:ext>
            </a:extLst>
          </p:cNvPr>
          <p:cNvSpPr/>
          <p:nvPr/>
        </p:nvSpPr>
        <p:spPr>
          <a:xfrm>
            <a:off x="2481528" y="188282"/>
            <a:ext cx="418095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MS PGothic" charset="0"/>
                <a:cs typeface="Arial"/>
              </a:rPr>
              <a:t>Soar with your Strengths</a:t>
            </a:r>
            <a:endParaRPr lang="en-US" sz="27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7F9B84-D177-4625-A934-127A2870C274}"/>
              </a:ext>
            </a:extLst>
          </p:cNvPr>
          <p:cNvSpPr/>
          <p:nvPr/>
        </p:nvSpPr>
        <p:spPr>
          <a:xfrm>
            <a:off x="3787173" y="673030"/>
            <a:ext cx="15696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spc="225">
                <a:solidFill>
                  <a:schemeClr val="bg1">
                    <a:lumMod val="65000"/>
                  </a:schemeClr>
                </a:solidFill>
                <a:cs typeface="Arial Narrow"/>
              </a:rPr>
              <a:t>By Don Clifton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4A1C10-363D-4190-B0C4-7D9C4C7ADDE9}"/>
              </a:ext>
            </a:extLst>
          </p:cNvPr>
          <p:cNvGrpSpPr/>
          <p:nvPr/>
        </p:nvGrpSpPr>
        <p:grpSpPr>
          <a:xfrm>
            <a:off x="4388650" y="1013767"/>
            <a:ext cx="366701" cy="96252"/>
            <a:chOff x="961274" y="4079552"/>
            <a:chExt cx="488934" cy="1283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A1ACD9F-B7CF-4470-9D2C-2A3553FE779B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13F0DFB-29CE-40E8-AE23-B6EB0C4987CD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7EED4E-A8B7-4D63-8598-ED7252A7825C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E83002C-09D0-4E47-A6BC-02B0B00B0493}"/>
              </a:ext>
            </a:extLst>
          </p:cNvPr>
          <p:cNvSpPr/>
          <p:nvPr/>
        </p:nvSpPr>
        <p:spPr>
          <a:xfrm>
            <a:off x="2086861" y="107086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chemeClr val="accent1">
                    <a:alpha val="20000"/>
                  </a:schemeClr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“</a:t>
            </a:r>
            <a:endParaRPr lang="id-ID" sz="6000" b="1">
              <a:solidFill>
                <a:schemeClr val="accent1">
                  <a:alpha val="20000"/>
                </a:schemeClr>
              </a:solidFill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408628-2698-492C-9567-012F2888CDDB}"/>
              </a:ext>
            </a:extLst>
          </p:cNvPr>
          <p:cNvSpPr/>
          <p:nvPr/>
        </p:nvSpPr>
        <p:spPr>
          <a:xfrm>
            <a:off x="6529286" y="436960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chemeClr val="accent1">
                    <a:alpha val="20000"/>
                  </a:schemeClr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”</a:t>
            </a:r>
            <a:endParaRPr lang="id-ID" sz="3600">
              <a:solidFill>
                <a:schemeClr val="accent1">
                  <a:alpha val="2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6B7C04A-1492-439A-B964-756CCCDC6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1" r="11632"/>
          <a:stretch/>
        </p:blipFill>
        <p:spPr>
          <a:xfrm>
            <a:off x="5982565" y="1455063"/>
            <a:ext cx="3161435" cy="2502271"/>
          </a:xfrm>
          <a:prstGeom prst="rect">
            <a:avLst/>
          </a:prstGeom>
          <a:effectLst>
            <a:outerShdw blurRad="2540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17EA3DC-38AA-499C-A6EF-EEF2CFB49C60}"/>
              </a:ext>
            </a:extLst>
          </p:cNvPr>
          <p:cNvGrpSpPr/>
          <p:nvPr/>
        </p:nvGrpSpPr>
        <p:grpSpPr>
          <a:xfrm>
            <a:off x="2225167" y="1353581"/>
            <a:ext cx="1309087" cy="467749"/>
            <a:chOff x="2948749" y="2073310"/>
            <a:chExt cx="1745449" cy="62366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AEB231B-8B20-4676-840F-5E4A82A73202}"/>
                </a:ext>
              </a:extLst>
            </p:cNvPr>
            <p:cNvSpPr/>
            <p:nvPr/>
          </p:nvSpPr>
          <p:spPr>
            <a:xfrm>
              <a:off x="2948749" y="2073310"/>
              <a:ext cx="1745449" cy="62366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835DA96F-2E5D-4D24-AA8C-27F5DBDD85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9840" y="2124415"/>
              <a:ext cx="1272142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id-ID" sz="1800" b="1">
                  <a:solidFill>
                    <a:schemeClr val="bg1"/>
                  </a:solidFill>
                </a:rPr>
                <a:t>90 wpm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E21411-1EF4-4D0B-B1A6-9D413E673F6F}"/>
              </a:ext>
            </a:extLst>
          </p:cNvPr>
          <p:cNvGrpSpPr/>
          <p:nvPr/>
        </p:nvGrpSpPr>
        <p:grpSpPr>
          <a:xfrm>
            <a:off x="5437047" y="1353581"/>
            <a:ext cx="1309087" cy="467749"/>
            <a:chOff x="2948749" y="2073310"/>
            <a:chExt cx="1745449" cy="623665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352CC8D-0B67-4D32-8303-7A1D15D12703}"/>
                </a:ext>
              </a:extLst>
            </p:cNvPr>
            <p:cNvSpPr/>
            <p:nvPr/>
          </p:nvSpPr>
          <p:spPr>
            <a:xfrm>
              <a:off x="2948749" y="2073310"/>
              <a:ext cx="1745449" cy="62366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5" name="TextBox 5">
              <a:extLst>
                <a:ext uri="{FF2B5EF4-FFF2-40B4-BE49-F238E27FC236}">
                  <a16:creationId xmlns:a16="http://schemas.microsoft.com/office/drawing/2014/main" id="{6A8FB366-D2F7-462B-B40D-ABDBC1ADF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9236" y="2124415"/>
              <a:ext cx="1428169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id-ID" sz="1800" b="1">
                  <a:solidFill>
                    <a:schemeClr val="bg1"/>
                  </a:solidFill>
                </a:rPr>
                <a:t>300 wpm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59A67F61-2C76-4BC0-99ED-85080149E129}"/>
              </a:ext>
            </a:extLst>
          </p:cNvPr>
          <p:cNvSpPr/>
          <p:nvPr/>
        </p:nvSpPr>
        <p:spPr>
          <a:xfrm>
            <a:off x="3524348" y="2348407"/>
            <a:ext cx="209530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1">
                <a:solidFill>
                  <a:schemeClr val="bg1"/>
                </a:solidFill>
              </a:rPr>
              <a:t>6 week </a:t>
            </a:r>
            <a:br>
              <a:rPr lang="en-US" sz="2100" i="1">
                <a:solidFill>
                  <a:schemeClr val="bg1"/>
                </a:solidFill>
              </a:rPr>
            </a:br>
            <a:r>
              <a:rPr lang="en-US" sz="1500" i="1">
                <a:solidFill>
                  <a:schemeClr val="bg1"/>
                </a:solidFill>
              </a:rPr>
              <a:t>speed reading course</a:t>
            </a:r>
            <a:endParaRPr lang="en-US" sz="2100" i="1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E364BF-000E-4CE4-9FD2-BB362EE4DC8F}"/>
              </a:ext>
            </a:extLst>
          </p:cNvPr>
          <p:cNvGrpSpPr/>
          <p:nvPr/>
        </p:nvGrpSpPr>
        <p:grpSpPr>
          <a:xfrm>
            <a:off x="2517142" y="3296977"/>
            <a:ext cx="759422" cy="761930"/>
            <a:chOff x="3356189" y="4395968"/>
            <a:chExt cx="1012563" cy="101590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5E9CFB0-64E8-4AB5-9BEE-3ADE4E582E0E}"/>
                </a:ext>
              </a:extLst>
            </p:cNvPr>
            <p:cNvSpPr/>
            <p:nvPr/>
          </p:nvSpPr>
          <p:spPr>
            <a:xfrm>
              <a:off x="3356189" y="4395968"/>
              <a:ext cx="1012563" cy="1015907"/>
            </a:xfrm>
            <a:prstGeom prst="rect">
              <a:avLst/>
            </a:prstGeom>
            <a:gradFill flip="none" rotWithShape="1">
              <a:gsLst>
                <a:gs pos="4000">
                  <a:schemeClr val="accent1">
                    <a:alpha val="80000"/>
                  </a:schemeClr>
                </a:gs>
                <a:gs pos="100000">
                  <a:schemeClr val="accent4">
                    <a:alpha val="8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TextBox 5">
              <a:extLst>
                <a:ext uri="{FF2B5EF4-FFF2-40B4-BE49-F238E27FC236}">
                  <a16:creationId xmlns:a16="http://schemas.microsoft.com/office/drawing/2014/main" id="{BC035CD0-645B-40C2-B554-7E4F6205D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4417" y="4584444"/>
              <a:ext cx="872462" cy="720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None/>
              </a:pPr>
              <a:r>
                <a:rPr lang="en-US" altLang="id-ID" sz="2100" b="1">
                  <a:solidFill>
                    <a:schemeClr val="bg1"/>
                  </a:solidFill>
                </a:rPr>
                <a:t>130 </a:t>
              </a:r>
              <a:br>
                <a:rPr lang="en-US" altLang="id-ID" sz="2100" b="1">
                  <a:solidFill>
                    <a:schemeClr val="bg1"/>
                  </a:solidFill>
                </a:rPr>
              </a:br>
              <a:r>
                <a:rPr lang="en-US" altLang="id-ID" sz="1500">
                  <a:solidFill>
                    <a:schemeClr val="bg1"/>
                  </a:solidFill>
                </a:rPr>
                <a:t>wpm</a:t>
              </a:r>
              <a:endParaRPr lang="en-US" altLang="id-ID" sz="210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D89BC0A-D314-496F-917F-373F0DAF0B07}"/>
              </a:ext>
            </a:extLst>
          </p:cNvPr>
          <p:cNvGrpSpPr/>
          <p:nvPr/>
        </p:nvGrpSpPr>
        <p:grpSpPr>
          <a:xfrm>
            <a:off x="5859630" y="3296977"/>
            <a:ext cx="800621" cy="761930"/>
            <a:chOff x="7812839" y="4395968"/>
            <a:chExt cx="1067495" cy="101590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2DC681E-9A28-49A3-967A-B0587FEE0672}"/>
                </a:ext>
              </a:extLst>
            </p:cNvPr>
            <p:cNvSpPr/>
            <p:nvPr/>
          </p:nvSpPr>
          <p:spPr>
            <a:xfrm>
              <a:off x="7812839" y="4395968"/>
              <a:ext cx="1012563" cy="1015907"/>
            </a:xfrm>
            <a:prstGeom prst="rect">
              <a:avLst/>
            </a:prstGeom>
            <a:gradFill flip="none" rotWithShape="1">
              <a:gsLst>
                <a:gs pos="4000">
                  <a:schemeClr val="accent1">
                    <a:alpha val="80000"/>
                  </a:schemeClr>
                </a:gs>
                <a:gs pos="100000">
                  <a:schemeClr val="accent4">
                    <a:alpha val="8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TextBox 5">
              <a:extLst>
                <a:ext uri="{FF2B5EF4-FFF2-40B4-BE49-F238E27FC236}">
                  <a16:creationId xmlns:a16="http://schemas.microsoft.com/office/drawing/2014/main" id="{CA448255-313A-4A73-BFE2-29F156AD77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6199" y="4584444"/>
              <a:ext cx="1054135" cy="720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None/>
              </a:pPr>
              <a:r>
                <a:rPr lang="en-US" altLang="id-ID" sz="2100" b="1">
                  <a:solidFill>
                    <a:schemeClr val="bg1"/>
                  </a:solidFill>
                </a:rPr>
                <a:t>1500 </a:t>
              </a:r>
              <a:br>
                <a:rPr lang="en-US" altLang="id-ID" sz="2100" b="1">
                  <a:solidFill>
                    <a:schemeClr val="bg1"/>
                  </a:solidFill>
                </a:rPr>
              </a:br>
              <a:r>
                <a:rPr lang="en-US" altLang="id-ID" sz="1500">
                  <a:solidFill>
                    <a:schemeClr val="bg1"/>
                  </a:solidFill>
                </a:rPr>
                <a:t>wpm</a:t>
              </a:r>
              <a:endParaRPr lang="en-US" altLang="id-ID" sz="2100">
                <a:solidFill>
                  <a:schemeClr val="bg1"/>
                </a:solidFill>
              </a:endParaRPr>
            </a:p>
          </p:txBody>
        </p:sp>
      </p:grpSp>
      <p:sp>
        <p:nvSpPr>
          <p:cNvPr id="42" name="Arc 41">
            <a:extLst>
              <a:ext uri="{FF2B5EF4-FFF2-40B4-BE49-F238E27FC236}">
                <a16:creationId xmlns:a16="http://schemas.microsoft.com/office/drawing/2014/main" id="{5974D987-86E6-49DB-9BD8-0645BBA9FC21}"/>
              </a:ext>
            </a:extLst>
          </p:cNvPr>
          <p:cNvSpPr/>
          <p:nvPr/>
        </p:nvSpPr>
        <p:spPr>
          <a:xfrm flipV="1">
            <a:off x="3062487" y="1880953"/>
            <a:ext cx="3104717" cy="3104717"/>
          </a:xfrm>
          <a:prstGeom prst="arc">
            <a:avLst>
              <a:gd name="adj1" fmla="val 12589890"/>
              <a:gd name="adj2" fmla="val 19847043"/>
            </a:avLst>
          </a:prstGeom>
          <a:ln w="63500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37E1E66-4546-4CA8-830A-BC6542B16B3D}"/>
              </a:ext>
            </a:extLst>
          </p:cNvPr>
          <p:cNvCxnSpPr/>
          <p:nvPr/>
        </p:nvCxnSpPr>
        <p:spPr>
          <a:xfrm>
            <a:off x="2896853" y="1971935"/>
            <a:ext cx="0" cy="1183036"/>
          </a:xfrm>
          <a:prstGeom prst="straightConnector1">
            <a:avLst/>
          </a:prstGeom>
          <a:ln w="50800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F05709D-D8BC-426C-A817-7D8A9D1EDB3B}"/>
              </a:ext>
            </a:extLst>
          </p:cNvPr>
          <p:cNvCxnSpPr/>
          <p:nvPr/>
        </p:nvCxnSpPr>
        <p:spPr>
          <a:xfrm>
            <a:off x="6177981" y="1971935"/>
            <a:ext cx="0" cy="1183036"/>
          </a:xfrm>
          <a:prstGeom prst="straightConnector1">
            <a:avLst/>
          </a:prstGeom>
          <a:ln w="50800">
            <a:solidFill>
              <a:schemeClr val="accent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07BE735-1FBE-497F-8855-1C45E5654FB4}"/>
              </a:ext>
            </a:extLst>
          </p:cNvPr>
          <p:cNvGrpSpPr/>
          <p:nvPr/>
        </p:nvGrpSpPr>
        <p:grpSpPr>
          <a:xfrm>
            <a:off x="4076761" y="4075955"/>
            <a:ext cx="1020782" cy="784830"/>
            <a:chOff x="5435681" y="5434604"/>
            <a:chExt cx="1361043" cy="10464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E372E35-2811-47E3-ACB2-B1E146CE5E5D}"/>
                </a:ext>
              </a:extLst>
            </p:cNvPr>
            <p:cNvSpPr/>
            <p:nvPr/>
          </p:nvSpPr>
          <p:spPr>
            <a:xfrm>
              <a:off x="5747408" y="5434604"/>
              <a:ext cx="697200" cy="1046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500" b="1">
                  <a:solidFill>
                    <a:schemeClr val="accent4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rebuchet MS" panose="020B0603020202020204" pitchFamily="34" charset="0"/>
                  <a:ea typeface="MS PGothic" charset="0"/>
                  <a:cs typeface="Arial"/>
                </a:rPr>
                <a:t>$</a:t>
              </a:r>
              <a:endParaRPr lang="en-US" sz="4500" b="1">
                <a:solidFill>
                  <a:schemeClr val="accent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  <a:cs typeface="Arial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E846FAF-EC23-4FB5-81CA-94C65D2D30FB}"/>
                </a:ext>
              </a:extLst>
            </p:cNvPr>
            <p:cNvSpPr/>
            <p:nvPr/>
          </p:nvSpPr>
          <p:spPr>
            <a:xfrm rot="21046123">
              <a:off x="5435681" y="5760413"/>
              <a:ext cx="517664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700" b="1">
                  <a:solidFill>
                    <a:schemeClr val="accent4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rebuchet MS" panose="020B0603020202020204" pitchFamily="34" charset="0"/>
                  <a:ea typeface="MS PGothic" charset="0"/>
                  <a:cs typeface="Arial"/>
                </a:rPr>
                <a:t>$</a:t>
              </a:r>
              <a:endParaRPr lang="en-US" sz="2700" b="1">
                <a:solidFill>
                  <a:schemeClr val="accent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  <a:cs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C1C0FC7-29E9-48C1-AF4F-71FB46F9BB62}"/>
                </a:ext>
              </a:extLst>
            </p:cNvPr>
            <p:cNvSpPr/>
            <p:nvPr/>
          </p:nvSpPr>
          <p:spPr>
            <a:xfrm rot="1018849">
              <a:off x="6279060" y="5760413"/>
              <a:ext cx="517664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700" b="1">
                  <a:solidFill>
                    <a:schemeClr val="accent4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rebuchet MS" panose="020B0603020202020204" pitchFamily="34" charset="0"/>
                  <a:ea typeface="MS PGothic" charset="0"/>
                  <a:cs typeface="Arial"/>
                </a:rPr>
                <a:t>$</a:t>
              </a:r>
              <a:endParaRPr lang="en-US" sz="2700" b="1">
                <a:solidFill>
                  <a:schemeClr val="accent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 pitchFamily="34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8147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/>
      <p:bldP spid="18" grpId="0"/>
      <p:bldP spid="24" grpId="0"/>
      <p:bldP spid="25" grpId="0"/>
      <p:bldP spid="37" grpId="0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73D4E9-1784-43E3-AF47-374E4262E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805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94A42D-C267-4188-B10E-1A12359728B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381B23A-9875-41F8-9AFE-0061B18359C5}"/>
              </a:ext>
            </a:extLst>
          </p:cNvPr>
          <p:cNvSpPr txBox="1">
            <a:spLocks/>
          </p:cNvSpPr>
          <p:nvPr/>
        </p:nvSpPr>
        <p:spPr>
          <a:xfrm>
            <a:off x="2731859" y="1552261"/>
            <a:ext cx="5553075" cy="29372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id-ID" sz="4500" b="1">
              <a:solidFill>
                <a:srgbClr val="33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C79B26-D905-46C3-BE3B-518B9619FAC6}"/>
              </a:ext>
            </a:extLst>
          </p:cNvPr>
          <p:cNvSpPr/>
          <p:nvPr/>
        </p:nvSpPr>
        <p:spPr>
          <a:xfrm>
            <a:off x="2324100" y="2510778"/>
            <a:ext cx="45720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id-ID" sz="4050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Professionalism</a:t>
            </a:r>
          </a:p>
        </p:txBody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27CAD106-FB9A-4A9C-9DD4-5FF5B54B2698}"/>
              </a:ext>
            </a:extLst>
          </p:cNvPr>
          <p:cNvSpPr>
            <a:spLocks noEditPoints="1"/>
          </p:cNvSpPr>
          <p:nvPr/>
        </p:nvSpPr>
        <p:spPr bwMode="auto">
          <a:xfrm>
            <a:off x="4046342" y="987464"/>
            <a:ext cx="997146" cy="893616"/>
          </a:xfrm>
          <a:custGeom>
            <a:avLst/>
            <a:gdLst>
              <a:gd name="T0" fmla="*/ 146 w 183"/>
              <a:gd name="T1" fmla="*/ 0 h 164"/>
              <a:gd name="T2" fmla="*/ 146 w 183"/>
              <a:gd name="T3" fmla="*/ 7 h 164"/>
              <a:gd name="T4" fmla="*/ 170 w 183"/>
              <a:gd name="T5" fmla="*/ 7 h 164"/>
              <a:gd name="T6" fmla="*/ 116 w 183"/>
              <a:gd name="T7" fmla="*/ 60 h 164"/>
              <a:gd name="T8" fmla="*/ 72 w 183"/>
              <a:gd name="T9" fmla="*/ 21 h 164"/>
              <a:gd name="T10" fmla="*/ 0 w 183"/>
              <a:gd name="T11" fmla="*/ 63 h 164"/>
              <a:gd name="T12" fmla="*/ 4 w 183"/>
              <a:gd name="T13" fmla="*/ 68 h 164"/>
              <a:gd name="T14" fmla="*/ 71 w 183"/>
              <a:gd name="T15" fmla="*/ 30 h 164"/>
              <a:gd name="T16" fmla="*/ 116 w 183"/>
              <a:gd name="T17" fmla="*/ 71 h 164"/>
              <a:gd name="T18" fmla="*/ 175 w 183"/>
              <a:gd name="T19" fmla="*/ 13 h 164"/>
              <a:gd name="T20" fmla="*/ 175 w 183"/>
              <a:gd name="T21" fmla="*/ 37 h 164"/>
              <a:gd name="T22" fmla="*/ 183 w 183"/>
              <a:gd name="T23" fmla="*/ 37 h 164"/>
              <a:gd name="T24" fmla="*/ 183 w 183"/>
              <a:gd name="T25" fmla="*/ 0 h 164"/>
              <a:gd name="T26" fmla="*/ 146 w 183"/>
              <a:gd name="T27" fmla="*/ 0 h 164"/>
              <a:gd name="T28" fmla="*/ 175 w 183"/>
              <a:gd name="T29" fmla="*/ 7 h 164"/>
              <a:gd name="T30" fmla="*/ 175 w 183"/>
              <a:gd name="T31" fmla="*/ 7 h 164"/>
              <a:gd name="T32" fmla="*/ 175 w 183"/>
              <a:gd name="T33" fmla="*/ 7 h 164"/>
              <a:gd name="T34" fmla="*/ 175 w 183"/>
              <a:gd name="T35" fmla="*/ 7 h 164"/>
              <a:gd name="T36" fmla="*/ 69 w 183"/>
              <a:gd name="T37" fmla="*/ 58 h 164"/>
              <a:gd name="T38" fmla="*/ 29 w 183"/>
              <a:gd name="T39" fmla="*/ 79 h 164"/>
              <a:gd name="T40" fmla="*/ 29 w 183"/>
              <a:gd name="T41" fmla="*/ 164 h 164"/>
              <a:gd name="T42" fmla="*/ 161 w 183"/>
              <a:gd name="T43" fmla="*/ 164 h 164"/>
              <a:gd name="T44" fmla="*/ 161 w 183"/>
              <a:gd name="T45" fmla="*/ 62 h 164"/>
              <a:gd name="T46" fmla="*/ 116 w 183"/>
              <a:gd name="T47" fmla="*/ 98 h 164"/>
              <a:gd name="T48" fmla="*/ 69 w 183"/>
              <a:gd name="T49" fmla="*/ 58 h 164"/>
              <a:gd name="T50" fmla="*/ 154 w 183"/>
              <a:gd name="T51" fmla="*/ 157 h 164"/>
              <a:gd name="T52" fmla="*/ 37 w 183"/>
              <a:gd name="T53" fmla="*/ 157 h 164"/>
              <a:gd name="T54" fmla="*/ 37 w 183"/>
              <a:gd name="T55" fmla="*/ 83 h 164"/>
              <a:gd name="T56" fmla="*/ 68 w 183"/>
              <a:gd name="T57" fmla="*/ 67 h 164"/>
              <a:gd name="T58" fmla="*/ 116 w 183"/>
              <a:gd name="T59" fmla="*/ 107 h 164"/>
              <a:gd name="T60" fmla="*/ 154 w 183"/>
              <a:gd name="T61" fmla="*/ 78 h 164"/>
              <a:gd name="T62" fmla="*/ 154 w 183"/>
              <a:gd name="T63" fmla="*/ 157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3" h="164">
                <a:moveTo>
                  <a:pt x="146" y="0"/>
                </a:moveTo>
                <a:lnTo>
                  <a:pt x="146" y="7"/>
                </a:lnTo>
                <a:lnTo>
                  <a:pt x="170" y="7"/>
                </a:lnTo>
                <a:lnTo>
                  <a:pt x="116" y="60"/>
                </a:lnTo>
                <a:lnTo>
                  <a:pt x="72" y="21"/>
                </a:lnTo>
                <a:lnTo>
                  <a:pt x="0" y="63"/>
                </a:lnTo>
                <a:lnTo>
                  <a:pt x="4" y="68"/>
                </a:lnTo>
                <a:lnTo>
                  <a:pt x="71" y="30"/>
                </a:lnTo>
                <a:lnTo>
                  <a:pt x="116" y="71"/>
                </a:lnTo>
                <a:lnTo>
                  <a:pt x="175" y="13"/>
                </a:lnTo>
                <a:lnTo>
                  <a:pt x="175" y="37"/>
                </a:lnTo>
                <a:lnTo>
                  <a:pt x="183" y="37"/>
                </a:lnTo>
                <a:lnTo>
                  <a:pt x="183" y="0"/>
                </a:lnTo>
                <a:lnTo>
                  <a:pt x="146" y="0"/>
                </a:lnTo>
                <a:close/>
                <a:moveTo>
                  <a:pt x="175" y="7"/>
                </a:moveTo>
                <a:lnTo>
                  <a:pt x="175" y="7"/>
                </a:lnTo>
                <a:lnTo>
                  <a:pt x="175" y="7"/>
                </a:lnTo>
                <a:lnTo>
                  <a:pt x="175" y="7"/>
                </a:lnTo>
                <a:close/>
                <a:moveTo>
                  <a:pt x="69" y="58"/>
                </a:moveTo>
                <a:lnTo>
                  <a:pt x="29" y="79"/>
                </a:lnTo>
                <a:lnTo>
                  <a:pt x="29" y="164"/>
                </a:lnTo>
                <a:lnTo>
                  <a:pt x="161" y="164"/>
                </a:lnTo>
                <a:lnTo>
                  <a:pt x="161" y="62"/>
                </a:lnTo>
                <a:lnTo>
                  <a:pt x="116" y="98"/>
                </a:lnTo>
                <a:lnTo>
                  <a:pt x="69" y="58"/>
                </a:lnTo>
                <a:close/>
                <a:moveTo>
                  <a:pt x="154" y="157"/>
                </a:moveTo>
                <a:lnTo>
                  <a:pt x="37" y="157"/>
                </a:lnTo>
                <a:lnTo>
                  <a:pt x="37" y="83"/>
                </a:lnTo>
                <a:lnTo>
                  <a:pt x="68" y="67"/>
                </a:lnTo>
                <a:lnTo>
                  <a:pt x="116" y="107"/>
                </a:lnTo>
                <a:lnTo>
                  <a:pt x="154" y="78"/>
                </a:lnTo>
                <a:lnTo>
                  <a:pt x="154" y="157"/>
                </a:ln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850279-3B64-41CF-9551-C478EE52DD83}"/>
              </a:ext>
            </a:extLst>
          </p:cNvPr>
          <p:cNvCxnSpPr/>
          <p:nvPr/>
        </p:nvCxnSpPr>
        <p:spPr>
          <a:xfrm flipH="1">
            <a:off x="1626247" y="2900363"/>
            <a:ext cx="8715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B5AA9F-7AC8-4128-98B3-4D85BF645EF7}"/>
              </a:ext>
            </a:extLst>
          </p:cNvPr>
          <p:cNvCxnSpPr/>
          <p:nvPr/>
        </p:nvCxnSpPr>
        <p:spPr>
          <a:xfrm flipH="1">
            <a:off x="6655422" y="2900363"/>
            <a:ext cx="8715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039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7364682D-FE6D-0247-A2E0-9134AB5346D0}"/>
              </a:ext>
            </a:extLst>
          </p:cNvPr>
          <p:cNvSpPr/>
          <p:nvPr/>
        </p:nvSpPr>
        <p:spPr>
          <a:xfrm>
            <a:off x="-14518" y="1"/>
            <a:ext cx="4929418" cy="515189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D60FA6-E0D6-4387-AE14-C24B7B152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5" r="21651"/>
          <a:stretch/>
        </p:blipFill>
        <p:spPr>
          <a:xfrm>
            <a:off x="-14518" y="0"/>
            <a:ext cx="9158518" cy="51518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7250AE-87D3-4ADF-9A81-644210553B15}"/>
              </a:ext>
            </a:extLst>
          </p:cNvPr>
          <p:cNvSpPr/>
          <p:nvPr/>
        </p:nvSpPr>
        <p:spPr>
          <a:xfrm>
            <a:off x="-14518" y="0"/>
            <a:ext cx="9158518" cy="5143499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09B1AD-696C-4F56-A0FD-3A48A050F15D}"/>
              </a:ext>
            </a:extLst>
          </p:cNvPr>
          <p:cNvSpPr/>
          <p:nvPr/>
        </p:nvSpPr>
        <p:spPr>
          <a:xfrm>
            <a:off x="644011" y="1671711"/>
            <a:ext cx="28176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d-ID" sz="2700" b="1">
                <a:solidFill>
                  <a:schemeClr val="bg1"/>
                </a:solidFill>
                <a:latin typeface="Trebuchet MS" panose="020B0603020202020204" pitchFamily="34" charset="0"/>
              </a:rPr>
              <a:t>What People Notice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E2EA07-2EF7-4B7A-B90D-9773491C1C51}"/>
              </a:ext>
            </a:extLst>
          </p:cNvPr>
          <p:cNvGrpSpPr/>
          <p:nvPr/>
        </p:nvGrpSpPr>
        <p:grpSpPr>
          <a:xfrm>
            <a:off x="720955" y="2614820"/>
            <a:ext cx="366701" cy="96252"/>
            <a:chOff x="961274" y="4079552"/>
            <a:chExt cx="488934" cy="128336"/>
          </a:xfrm>
          <a:solidFill>
            <a:schemeClr val="bg1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2E58169-C928-457B-888D-B8679C7FA74E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9CE713-13F0-4262-8D4A-69B7DBFAB138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1FE6BFD-E2E2-4361-A2E2-92412839499E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>
                <a:solidFill>
                  <a:schemeClr val="bg1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69BE8B7-69E8-442F-B555-E44A6D385C74}"/>
              </a:ext>
            </a:extLst>
          </p:cNvPr>
          <p:cNvSpPr/>
          <p:nvPr/>
        </p:nvSpPr>
        <p:spPr>
          <a:xfrm>
            <a:off x="644011" y="2876596"/>
            <a:ext cx="318503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d-ID" sz="2400">
                <a:solidFill>
                  <a:schemeClr val="bg1"/>
                </a:solidFill>
                <a:latin typeface="Trebuchet MS" panose="020B0603020202020204" pitchFamily="34" charset="0"/>
              </a:rPr>
              <a:t>“The 4 Minute Sell”</a:t>
            </a:r>
            <a:endParaRPr lang="id-ID" altLang="id-ID" sz="240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en-US" altLang="id-ID" sz="1500">
                <a:solidFill>
                  <a:schemeClr val="bg1"/>
                </a:solidFill>
                <a:latin typeface="Trebuchet MS" panose="020B0603020202020204" pitchFamily="34" charset="0"/>
              </a:rPr>
              <a:t>Research by Janet </a:t>
            </a:r>
            <a:r>
              <a:rPr lang="en-US" altLang="id-ID" sz="1500" err="1">
                <a:solidFill>
                  <a:schemeClr val="bg1"/>
                </a:solidFill>
                <a:latin typeface="Trebuchet MS" panose="020B0603020202020204" pitchFamily="34" charset="0"/>
              </a:rPr>
              <a:t>Elsea</a:t>
            </a:r>
            <a:endParaRPr lang="en-US" altLang="id-ID" sz="150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1543A79-776C-4CDF-823E-F6D751178BFB}"/>
              </a:ext>
            </a:extLst>
          </p:cNvPr>
          <p:cNvGrpSpPr/>
          <p:nvPr/>
        </p:nvGrpSpPr>
        <p:grpSpPr>
          <a:xfrm>
            <a:off x="4690472" y="858946"/>
            <a:ext cx="1653759" cy="448854"/>
            <a:chOff x="6253964" y="2669231"/>
            <a:chExt cx="2205012" cy="598472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BD0BC8A-9393-45A4-9B17-13A9F2CC8E7D}"/>
                </a:ext>
              </a:extLst>
            </p:cNvPr>
            <p:cNvGrpSpPr/>
            <p:nvPr/>
          </p:nvGrpSpPr>
          <p:grpSpPr>
            <a:xfrm>
              <a:off x="6253964" y="2669231"/>
              <a:ext cx="598472" cy="598472"/>
              <a:chOff x="5053814" y="2438400"/>
              <a:chExt cx="598472" cy="598472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6CE2FAC-1F59-486D-A4AE-E131DB714BDD}"/>
                  </a:ext>
                </a:extLst>
              </p:cNvPr>
              <p:cNvSpPr/>
              <p:nvPr/>
            </p:nvSpPr>
            <p:spPr>
              <a:xfrm>
                <a:off x="5053814" y="2438400"/>
                <a:ext cx="598472" cy="598472"/>
              </a:xfrm>
              <a:prstGeom prst="ellipse">
                <a:avLst/>
              </a:prstGeom>
              <a:solidFill>
                <a:schemeClr val="accent3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D910A97-A1ED-46A4-8F88-2F6EA728CBC5}"/>
                  </a:ext>
                </a:extLst>
              </p:cNvPr>
              <p:cNvSpPr/>
              <p:nvPr/>
            </p:nvSpPr>
            <p:spPr>
              <a:xfrm>
                <a:off x="5099093" y="2483679"/>
                <a:ext cx="507914" cy="507914"/>
              </a:xfrm>
              <a:prstGeom prst="ellipse">
                <a:avLst/>
              </a:prstGeom>
              <a:solidFill>
                <a:schemeClr val="accent2">
                  <a:alpha val="3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A1AA466-9BB5-400D-BEF4-81AF8E434346}"/>
                  </a:ext>
                </a:extLst>
              </p:cNvPr>
              <p:cNvSpPr/>
              <p:nvPr/>
            </p:nvSpPr>
            <p:spPr>
              <a:xfrm>
                <a:off x="5138536" y="2523122"/>
                <a:ext cx="429029" cy="429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ACF23970-731B-4B0E-BAA4-D60EEF5147EC}"/>
                </a:ext>
              </a:extLst>
            </p:cNvPr>
            <p:cNvGrpSpPr/>
            <p:nvPr/>
          </p:nvGrpSpPr>
          <p:grpSpPr>
            <a:xfrm>
              <a:off x="6355069" y="2791313"/>
              <a:ext cx="2103907" cy="400109"/>
              <a:chOff x="6355069" y="2791313"/>
              <a:chExt cx="2103907" cy="40010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0B6ED10-8838-4D67-85D3-F9B527EDD48D}"/>
                  </a:ext>
                </a:extLst>
              </p:cNvPr>
              <p:cNvSpPr/>
              <p:nvPr/>
            </p:nvSpPr>
            <p:spPr>
              <a:xfrm>
                <a:off x="6355069" y="2822092"/>
                <a:ext cx="4556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id-ID" altLang="id-ID" sz="1050" b="1" dirty="0">
                    <a:latin typeface="Trebuchet MS" panose="020B0603020202020204" pitchFamily="34" charset="0"/>
                  </a:rPr>
                  <a:t>01</a:t>
                </a:r>
                <a:endParaRPr lang="en-US" altLang="id-ID" sz="1050" b="1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EC62CE3-58A0-4C26-AD8D-9132639ECFFA}"/>
                  </a:ext>
                </a:extLst>
              </p:cNvPr>
              <p:cNvSpPr/>
              <p:nvPr/>
            </p:nvSpPr>
            <p:spPr>
              <a:xfrm>
                <a:off x="6891880" y="2791313"/>
                <a:ext cx="1567096" cy="4001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id-ID" sz="1350" b="1" dirty="0">
                    <a:solidFill>
                      <a:schemeClr val="bg1"/>
                    </a:solidFill>
                  </a:rPr>
                  <a:t>Appearance</a:t>
                </a:r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C3925CE-6FEB-46EA-8E9F-838B85EC8515}"/>
              </a:ext>
            </a:extLst>
          </p:cNvPr>
          <p:cNvGrpSpPr/>
          <p:nvPr/>
        </p:nvGrpSpPr>
        <p:grpSpPr>
          <a:xfrm>
            <a:off x="4690473" y="1491168"/>
            <a:ext cx="2134659" cy="448854"/>
            <a:chOff x="6253964" y="3258199"/>
            <a:chExt cx="2846213" cy="59847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23371CB-41C4-49E0-B0B1-2CF4372DB883}"/>
                </a:ext>
              </a:extLst>
            </p:cNvPr>
            <p:cNvGrpSpPr/>
            <p:nvPr/>
          </p:nvGrpSpPr>
          <p:grpSpPr>
            <a:xfrm>
              <a:off x="6253964" y="3258199"/>
              <a:ext cx="598472" cy="598472"/>
              <a:chOff x="5053814" y="2438400"/>
              <a:chExt cx="598472" cy="598472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66996228-1EC4-4A33-90C6-B9AD446DE959}"/>
                  </a:ext>
                </a:extLst>
              </p:cNvPr>
              <p:cNvSpPr/>
              <p:nvPr/>
            </p:nvSpPr>
            <p:spPr>
              <a:xfrm>
                <a:off x="5053814" y="2438400"/>
                <a:ext cx="598472" cy="598472"/>
              </a:xfrm>
              <a:prstGeom prst="ellipse">
                <a:avLst/>
              </a:prstGeom>
              <a:solidFill>
                <a:schemeClr val="accent3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ED75221-7CE3-475F-87D3-900F60083F00}"/>
                  </a:ext>
                </a:extLst>
              </p:cNvPr>
              <p:cNvSpPr/>
              <p:nvPr/>
            </p:nvSpPr>
            <p:spPr>
              <a:xfrm>
                <a:off x="5099093" y="2483679"/>
                <a:ext cx="507914" cy="507914"/>
              </a:xfrm>
              <a:prstGeom prst="ellipse">
                <a:avLst/>
              </a:prstGeom>
              <a:solidFill>
                <a:schemeClr val="accent2">
                  <a:alpha val="3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624B4C6-A63D-46E7-82D8-03E259CA98F6}"/>
                  </a:ext>
                </a:extLst>
              </p:cNvPr>
              <p:cNvSpPr/>
              <p:nvPr/>
            </p:nvSpPr>
            <p:spPr>
              <a:xfrm>
                <a:off x="5138536" y="2523122"/>
                <a:ext cx="429029" cy="429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A95FD51-204B-4577-B55D-F7D87250A5C5}"/>
                </a:ext>
              </a:extLst>
            </p:cNvPr>
            <p:cNvSpPr/>
            <p:nvPr/>
          </p:nvSpPr>
          <p:spPr>
            <a:xfrm>
              <a:off x="6355069" y="3408042"/>
              <a:ext cx="455680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id-ID" altLang="id-ID" sz="1050" b="1">
                  <a:latin typeface="Trebuchet MS" panose="020B0603020202020204" pitchFamily="34" charset="0"/>
                </a:rPr>
                <a:t>02</a:t>
              </a:r>
              <a:endParaRPr lang="en-US" altLang="id-ID" sz="1050" b="1">
                <a:latin typeface="Trebuchet MS" panose="020B0603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232C511-9D9B-4537-85BC-C9A92F6BFFFA}"/>
                </a:ext>
              </a:extLst>
            </p:cNvPr>
            <p:cNvSpPr/>
            <p:nvPr/>
          </p:nvSpPr>
          <p:spPr>
            <a:xfrm>
              <a:off x="6891879" y="3342922"/>
              <a:ext cx="2208298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id-ID" sz="1350" b="1" dirty="0">
                  <a:solidFill>
                    <a:schemeClr val="bg1"/>
                  </a:solidFill>
                </a:rPr>
                <a:t>Facial Expression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4CAA3619-949D-43DB-B7CA-132BFBC6684B}"/>
              </a:ext>
            </a:extLst>
          </p:cNvPr>
          <p:cNvGrpSpPr/>
          <p:nvPr/>
        </p:nvGrpSpPr>
        <p:grpSpPr>
          <a:xfrm>
            <a:off x="4690474" y="2123390"/>
            <a:ext cx="1663376" cy="448854"/>
            <a:chOff x="6253964" y="3847167"/>
            <a:chExt cx="2217835" cy="59847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4859394-C6AF-4CE9-9331-EA456CD843F0}"/>
                </a:ext>
              </a:extLst>
            </p:cNvPr>
            <p:cNvGrpSpPr/>
            <p:nvPr/>
          </p:nvGrpSpPr>
          <p:grpSpPr>
            <a:xfrm>
              <a:off x="6253964" y="3847167"/>
              <a:ext cx="598472" cy="598472"/>
              <a:chOff x="5053814" y="2438400"/>
              <a:chExt cx="598472" cy="598472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E6A7B03-D201-45DA-8B8F-07F443518A2B}"/>
                  </a:ext>
                </a:extLst>
              </p:cNvPr>
              <p:cNvSpPr/>
              <p:nvPr/>
            </p:nvSpPr>
            <p:spPr>
              <a:xfrm>
                <a:off x="5053814" y="2438400"/>
                <a:ext cx="598472" cy="598472"/>
              </a:xfrm>
              <a:prstGeom prst="ellipse">
                <a:avLst/>
              </a:prstGeom>
              <a:solidFill>
                <a:schemeClr val="accent3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3DA68129-C3DF-4D47-96CA-2CD8B3597385}"/>
                  </a:ext>
                </a:extLst>
              </p:cNvPr>
              <p:cNvSpPr/>
              <p:nvPr/>
            </p:nvSpPr>
            <p:spPr>
              <a:xfrm>
                <a:off x="5099093" y="2483679"/>
                <a:ext cx="507914" cy="507914"/>
              </a:xfrm>
              <a:prstGeom prst="ellipse">
                <a:avLst/>
              </a:prstGeom>
              <a:solidFill>
                <a:schemeClr val="accent2">
                  <a:alpha val="3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30341444-636A-4EED-93D9-11B917CE2F4E}"/>
                  </a:ext>
                </a:extLst>
              </p:cNvPr>
              <p:cNvSpPr/>
              <p:nvPr/>
            </p:nvSpPr>
            <p:spPr>
              <a:xfrm>
                <a:off x="5138536" y="2523122"/>
                <a:ext cx="429029" cy="429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BCA5C96-AC29-4700-BE8D-793C9353B7A4}"/>
                </a:ext>
              </a:extLst>
            </p:cNvPr>
            <p:cNvSpPr/>
            <p:nvPr/>
          </p:nvSpPr>
          <p:spPr>
            <a:xfrm>
              <a:off x="6355069" y="4000027"/>
              <a:ext cx="455680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id-ID" altLang="id-ID" sz="1050" b="1">
                  <a:latin typeface="Trebuchet MS" panose="020B0603020202020204" pitchFamily="34" charset="0"/>
                </a:rPr>
                <a:t>03</a:t>
              </a:r>
              <a:endParaRPr lang="en-US" altLang="id-ID" sz="1050" b="1">
                <a:latin typeface="Trebuchet MS" panose="020B0603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5977F45-DDFE-4666-8562-3F4921CAAE68}"/>
                </a:ext>
              </a:extLst>
            </p:cNvPr>
            <p:cNvSpPr/>
            <p:nvPr/>
          </p:nvSpPr>
          <p:spPr>
            <a:xfrm>
              <a:off x="6891879" y="3969250"/>
              <a:ext cx="157992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id-ID" sz="1350" b="1" dirty="0">
                  <a:solidFill>
                    <a:schemeClr val="bg1"/>
                  </a:solidFill>
                </a:rPr>
                <a:t>Eye Contact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0A09354-27A0-48D0-9C89-C88964657060}"/>
              </a:ext>
            </a:extLst>
          </p:cNvPr>
          <p:cNvGrpSpPr/>
          <p:nvPr/>
        </p:nvGrpSpPr>
        <p:grpSpPr>
          <a:xfrm>
            <a:off x="4690474" y="2755613"/>
            <a:ext cx="2000006" cy="448854"/>
            <a:chOff x="6253964" y="4436135"/>
            <a:chExt cx="2666675" cy="598472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0A7F3DA-FE71-48AF-BC49-242AEEFBB5A2}"/>
                </a:ext>
              </a:extLst>
            </p:cNvPr>
            <p:cNvGrpSpPr/>
            <p:nvPr/>
          </p:nvGrpSpPr>
          <p:grpSpPr>
            <a:xfrm>
              <a:off x="6253964" y="4436135"/>
              <a:ext cx="598472" cy="598472"/>
              <a:chOff x="5053814" y="2438400"/>
              <a:chExt cx="598472" cy="598472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C344BF9-F2D7-4F2C-A0B3-DACEEFF6C929}"/>
                  </a:ext>
                </a:extLst>
              </p:cNvPr>
              <p:cNvSpPr/>
              <p:nvPr/>
            </p:nvSpPr>
            <p:spPr>
              <a:xfrm>
                <a:off x="5053814" y="2438400"/>
                <a:ext cx="598472" cy="598472"/>
              </a:xfrm>
              <a:prstGeom prst="ellipse">
                <a:avLst/>
              </a:prstGeom>
              <a:solidFill>
                <a:schemeClr val="accent3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A7CFA3D-C489-4C48-9416-B716BEFC1165}"/>
                  </a:ext>
                </a:extLst>
              </p:cNvPr>
              <p:cNvSpPr/>
              <p:nvPr/>
            </p:nvSpPr>
            <p:spPr>
              <a:xfrm>
                <a:off x="5099093" y="2483679"/>
                <a:ext cx="507914" cy="507914"/>
              </a:xfrm>
              <a:prstGeom prst="ellipse">
                <a:avLst/>
              </a:prstGeom>
              <a:solidFill>
                <a:schemeClr val="accent2">
                  <a:alpha val="3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51990E11-3BD9-4F4D-8A2E-31728A9AC515}"/>
                  </a:ext>
                </a:extLst>
              </p:cNvPr>
              <p:cNvSpPr/>
              <p:nvPr/>
            </p:nvSpPr>
            <p:spPr>
              <a:xfrm>
                <a:off x="5138536" y="2523122"/>
                <a:ext cx="429029" cy="429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4F0FF70-FEB0-41D4-9B3F-D389C3CFA6AB}"/>
                </a:ext>
              </a:extLst>
            </p:cNvPr>
            <p:cNvSpPr/>
            <p:nvPr/>
          </p:nvSpPr>
          <p:spPr>
            <a:xfrm>
              <a:off x="6355069" y="4585622"/>
              <a:ext cx="455680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id-ID" altLang="id-ID" sz="1050" b="1">
                  <a:latin typeface="Trebuchet MS" panose="020B0603020202020204" pitchFamily="34" charset="0"/>
                </a:rPr>
                <a:t>04</a:t>
              </a:r>
              <a:endParaRPr lang="en-US" altLang="id-ID" sz="1050" b="1">
                <a:latin typeface="Trebuchet MS" panose="020B0603020202020204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518F6D7-7584-422C-92DA-4D15E07E0DB7}"/>
                </a:ext>
              </a:extLst>
            </p:cNvPr>
            <p:cNvSpPr/>
            <p:nvPr/>
          </p:nvSpPr>
          <p:spPr>
            <a:xfrm>
              <a:off x="6891879" y="4520858"/>
              <a:ext cx="202876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id-ID" sz="1350" b="1" dirty="0">
                  <a:solidFill>
                    <a:schemeClr val="bg1"/>
                  </a:solidFill>
                </a:rPr>
                <a:t>Body Movement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B465A5D-F299-4759-A78F-1AEECCBC7CD3}"/>
              </a:ext>
            </a:extLst>
          </p:cNvPr>
          <p:cNvGrpSpPr/>
          <p:nvPr/>
        </p:nvGrpSpPr>
        <p:grpSpPr>
          <a:xfrm>
            <a:off x="4690475" y="3400535"/>
            <a:ext cx="1951916" cy="448854"/>
            <a:chOff x="6253964" y="5025103"/>
            <a:chExt cx="2602553" cy="598472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0786ACB-C1FC-44B1-91ED-B96E5E64D620}"/>
                </a:ext>
              </a:extLst>
            </p:cNvPr>
            <p:cNvGrpSpPr/>
            <p:nvPr/>
          </p:nvGrpSpPr>
          <p:grpSpPr>
            <a:xfrm>
              <a:off x="6253964" y="5025103"/>
              <a:ext cx="598472" cy="598472"/>
              <a:chOff x="5053814" y="2438400"/>
              <a:chExt cx="598472" cy="598472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5E00557-6C0A-488F-9085-5809AC020214}"/>
                  </a:ext>
                </a:extLst>
              </p:cNvPr>
              <p:cNvSpPr/>
              <p:nvPr/>
            </p:nvSpPr>
            <p:spPr>
              <a:xfrm>
                <a:off x="5053814" y="2438400"/>
                <a:ext cx="598472" cy="598472"/>
              </a:xfrm>
              <a:prstGeom prst="ellipse">
                <a:avLst/>
              </a:prstGeom>
              <a:solidFill>
                <a:schemeClr val="accent3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259BF9E-FEA1-4697-A6FC-86EB2A12D591}"/>
                  </a:ext>
                </a:extLst>
              </p:cNvPr>
              <p:cNvSpPr/>
              <p:nvPr/>
            </p:nvSpPr>
            <p:spPr>
              <a:xfrm>
                <a:off x="5099093" y="2483679"/>
                <a:ext cx="507914" cy="507914"/>
              </a:xfrm>
              <a:prstGeom prst="ellipse">
                <a:avLst/>
              </a:prstGeom>
              <a:solidFill>
                <a:schemeClr val="accent2">
                  <a:alpha val="3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AA981808-1CF4-4792-B0D7-3DBE66FE9912}"/>
                  </a:ext>
                </a:extLst>
              </p:cNvPr>
              <p:cNvSpPr/>
              <p:nvPr/>
            </p:nvSpPr>
            <p:spPr>
              <a:xfrm>
                <a:off x="5138536" y="2523122"/>
                <a:ext cx="429029" cy="429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750734A-CEBC-47CD-B9EF-81B418B897D1}"/>
                </a:ext>
              </a:extLst>
            </p:cNvPr>
            <p:cNvSpPr/>
            <p:nvPr/>
          </p:nvSpPr>
          <p:spPr>
            <a:xfrm>
              <a:off x="6355069" y="5184550"/>
              <a:ext cx="455680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id-ID" altLang="id-ID" sz="1050" b="1">
                  <a:latin typeface="Trebuchet MS" panose="020B0603020202020204" pitchFamily="34" charset="0"/>
                </a:rPr>
                <a:t>05</a:t>
              </a:r>
              <a:endParaRPr lang="en-US" altLang="id-ID" sz="1050" b="1">
                <a:latin typeface="Trebuchet MS" panose="020B0603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EFB6C96-4827-4DDA-8169-9E66C428E44B}"/>
                </a:ext>
              </a:extLst>
            </p:cNvPr>
            <p:cNvSpPr/>
            <p:nvPr/>
          </p:nvSpPr>
          <p:spPr>
            <a:xfrm>
              <a:off x="6891878" y="5134142"/>
              <a:ext cx="1964639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id-ID" sz="1350" b="1" dirty="0">
                  <a:solidFill>
                    <a:schemeClr val="bg1"/>
                  </a:solidFill>
                </a:rPr>
                <a:t>Personal Space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37072B1-2E55-4C1E-B8D9-02CF8B3B1FED}"/>
              </a:ext>
            </a:extLst>
          </p:cNvPr>
          <p:cNvGrpSpPr/>
          <p:nvPr/>
        </p:nvGrpSpPr>
        <p:grpSpPr>
          <a:xfrm>
            <a:off x="4690473" y="4045454"/>
            <a:ext cx="1169651" cy="448854"/>
            <a:chOff x="6253964" y="5614068"/>
            <a:chExt cx="1559534" cy="59847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54B565E-8803-43ED-B344-39602B4D6B34}"/>
                </a:ext>
              </a:extLst>
            </p:cNvPr>
            <p:cNvGrpSpPr/>
            <p:nvPr/>
          </p:nvGrpSpPr>
          <p:grpSpPr>
            <a:xfrm>
              <a:off x="6253964" y="5614068"/>
              <a:ext cx="598472" cy="598472"/>
              <a:chOff x="5053814" y="2438400"/>
              <a:chExt cx="598472" cy="598472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7F635DC-46F5-4D09-8A52-75C89092744D}"/>
                  </a:ext>
                </a:extLst>
              </p:cNvPr>
              <p:cNvSpPr/>
              <p:nvPr/>
            </p:nvSpPr>
            <p:spPr>
              <a:xfrm>
                <a:off x="5053814" y="2438400"/>
                <a:ext cx="598472" cy="598472"/>
              </a:xfrm>
              <a:prstGeom prst="ellipse">
                <a:avLst/>
              </a:prstGeom>
              <a:solidFill>
                <a:schemeClr val="accent3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3D72D74-3017-4711-A31F-E4144D20E905}"/>
                  </a:ext>
                </a:extLst>
              </p:cNvPr>
              <p:cNvSpPr/>
              <p:nvPr/>
            </p:nvSpPr>
            <p:spPr>
              <a:xfrm>
                <a:off x="5099093" y="2483679"/>
                <a:ext cx="507914" cy="507914"/>
              </a:xfrm>
              <a:prstGeom prst="ellipse">
                <a:avLst/>
              </a:prstGeom>
              <a:solidFill>
                <a:schemeClr val="accent2">
                  <a:alpha val="3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B45BC6EB-0671-4172-A465-C8B3CBB41C26}"/>
                  </a:ext>
                </a:extLst>
              </p:cNvPr>
              <p:cNvSpPr/>
              <p:nvPr/>
            </p:nvSpPr>
            <p:spPr>
              <a:xfrm>
                <a:off x="5138536" y="2523122"/>
                <a:ext cx="429029" cy="429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35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14EFF2C-8090-480B-862B-C8BD5B4BF5B0}"/>
                </a:ext>
              </a:extLst>
            </p:cNvPr>
            <p:cNvSpPr/>
            <p:nvPr/>
          </p:nvSpPr>
          <p:spPr>
            <a:xfrm>
              <a:off x="6355069" y="5764011"/>
              <a:ext cx="455680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id-ID" altLang="id-ID" sz="1050" b="1">
                  <a:latin typeface="Trebuchet MS" panose="020B0603020202020204" pitchFamily="34" charset="0"/>
                </a:rPr>
                <a:t>06</a:t>
              </a:r>
              <a:endParaRPr lang="en-US" altLang="id-ID" sz="1050" b="1">
                <a:latin typeface="Trebuchet MS" panose="020B060302020202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7204DD76-7AEE-43F8-9611-F2B82F6DBE96}"/>
                </a:ext>
              </a:extLst>
            </p:cNvPr>
            <p:cNvSpPr/>
            <p:nvPr/>
          </p:nvSpPr>
          <p:spPr>
            <a:xfrm>
              <a:off x="6891878" y="5702455"/>
              <a:ext cx="92162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id-ID" sz="1350" b="1" dirty="0">
                  <a:solidFill>
                    <a:schemeClr val="bg1"/>
                  </a:solidFill>
                </a:rPr>
                <a:t>Touch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09348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0" grpId="0" animBg="1"/>
      <p:bldP spid="4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D032BEA-5813-44C0-84F0-1A3F8525B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2" b="15375"/>
          <a:stretch/>
        </p:blipFill>
        <p:spPr>
          <a:xfrm>
            <a:off x="-32708" y="-164429"/>
            <a:ext cx="9346315" cy="53079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B4600A-1D62-4C4B-A7A8-1EEC0F090F3F}"/>
              </a:ext>
            </a:extLst>
          </p:cNvPr>
          <p:cNvSpPr/>
          <p:nvPr/>
        </p:nvSpPr>
        <p:spPr>
          <a:xfrm>
            <a:off x="-27217" y="-164429"/>
            <a:ext cx="9328124" cy="5307929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C4CAF4-982A-4A2F-AF3C-A1F677CD33C8}"/>
              </a:ext>
            </a:extLst>
          </p:cNvPr>
          <p:cNvSpPr/>
          <p:nvPr/>
        </p:nvSpPr>
        <p:spPr>
          <a:xfrm>
            <a:off x="634529" y="2668657"/>
            <a:ext cx="39279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d-ID" sz="2700" b="1">
                <a:solidFill>
                  <a:schemeClr val="bg1"/>
                </a:solidFill>
                <a:latin typeface="Trebuchet MS" panose="020B0603020202020204" pitchFamily="34" charset="0"/>
              </a:rPr>
              <a:t>Sending &amp; Receiving Emotions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037B12-7E2E-4D49-9593-35A727E841EC}"/>
              </a:ext>
            </a:extLst>
          </p:cNvPr>
          <p:cNvSpPr/>
          <p:nvPr/>
        </p:nvSpPr>
        <p:spPr>
          <a:xfrm>
            <a:off x="730781" y="3640341"/>
            <a:ext cx="96252" cy="96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408334-FC4D-4BE1-8115-9387372CA521}"/>
              </a:ext>
            </a:extLst>
          </p:cNvPr>
          <p:cNvSpPr/>
          <p:nvPr/>
        </p:nvSpPr>
        <p:spPr>
          <a:xfrm>
            <a:off x="866006" y="3640341"/>
            <a:ext cx="96252" cy="96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E29500-6C44-4A42-A2D3-528503764702}"/>
              </a:ext>
            </a:extLst>
          </p:cNvPr>
          <p:cNvSpPr/>
          <p:nvPr/>
        </p:nvSpPr>
        <p:spPr>
          <a:xfrm>
            <a:off x="1001230" y="3640341"/>
            <a:ext cx="96252" cy="962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6C976B-0290-4E84-B0D9-F07B2F707B89}"/>
              </a:ext>
            </a:extLst>
          </p:cNvPr>
          <p:cNvSpPr/>
          <p:nvPr/>
        </p:nvSpPr>
        <p:spPr>
          <a:xfrm>
            <a:off x="634529" y="3808032"/>
            <a:ext cx="33401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d-ID" sz="1350">
                <a:solidFill>
                  <a:schemeClr val="bg1"/>
                </a:solidFill>
                <a:latin typeface="Trebuchet MS" panose="020B0603020202020204" pitchFamily="34" charset="0"/>
              </a:rPr>
              <a:t>Albert </a:t>
            </a:r>
            <a:r>
              <a:rPr lang="en-US" altLang="id-ID" sz="1350" err="1">
                <a:solidFill>
                  <a:schemeClr val="bg1"/>
                </a:solidFill>
                <a:latin typeface="Trebuchet MS" panose="020B0603020202020204" pitchFamily="34" charset="0"/>
              </a:rPr>
              <a:t>Mehrabian</a:t>
            </a:r>
            <a:endParaRPr lang="id-ID" altLang="id-ID" sz="135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en-US" altLang="id-ID" sz="1050">
                <a:solidFill>
                  <a:schemeClr val="bg1"/>
                </a:solidFill>
                <a:latin typeface="Trebuchet MS" panose="020B0603020202020204" pitchFamily="34" charset="0"/>
              </a:rPr>
              <a:t>Professor Emeritus of Psychology, UCLA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3918B3-3D34-46BB-917D-CE6BEBEA58CB}"/>
              </a:ext>
            </a:extLst>
          </p:cNvPr>
          <p:cNvSpPr/>
          <p:nvPr/>
        </p:nvSpPr>
        <p:spPr>
          <a:xfrm>
            <a:off x="5766850" y="2861095"/>
            <a:ext cx="119992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d-ID" sz="1500">
                <a:solidFill>
                  <a:schemeClr val="bg1"/>
                </a:solidFill>
                <a:latin typeface="Trebuchet MS" panose="020B0603020202020204" pitchFamily="34" charset="0"/>
              </a:rPr>
              <a:t>Gestures</a:t>
            </a:r>
            <a:endParaRPr lang="en-US" altLang="id-ID" sz="120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FDE0D6-DC6F-43D1-8EE7-D70B5A10652B}"/>
              </a:ext>
            </a:extLst>
          </p:cNvPr>
          <p:cNvSpPr/>
          <p:nvPr/>
        </p:nvSpPr>
        <p:spPr>
          <a:xfrm>
            <a:off x="6756418" y="2861095"/>
            <a:ext cx="1152833" cy="3415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C2ADA6D0-4D7F-4605-977A-FC04EC01A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770" y="2861095"/>
            <a:ext cx="732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d-ID" sz="1800">
                <a:solidFill>
                  <a:schemeClr val="accent2"/>
                </a:solidFill>
                <a:latin typeface="+mn-lt"/>
              </a:rPr>
              <a:t>55</a:t>
            </a:r>
            <a:r>
              <a:rPr lang="id-ID" altLang="id-ID" sz="1800">
                <a:solidFill>
                  <a:schemeClr val="accent2"/>
                </a:solidFill>
                <a:latin typeface="+mn-lt"/>
              </a:rPr>
              <a:t>%</a:t>
            </a:r>
            <a:endParaRPr lang="en-US" altLang="id-ID" sz="180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90191-DED1-4B37-9308-F9DE3C6E33C6}"/>
              </a:ext>
            </a:extLst>
          </p:cNvPr>
          <p:cNvSpPr/>
          <p:nvPr/>
        </p:nvSpPr>
        <p:spPr>
          <a:xfrm>
            <a:off x="5766850" y="3432546"/>
            <a:ext cx="119992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d-ID" sz="1500">
                <a:solidFill>
                  <a:schemeClr val="bg1"/>
                </a:solidFill>
                <a:latin typeface="Trebuchet MS" panose="020B0603020202020204" pitchFamily="34" charset="0"/>
              </a:rPr>
              <a:t>Tone	</a:t>
            </a:r>
            <a:endParaRPr lang="en-US" altLang="id-ID" sz="120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E83C8DB-E881-489B-80B0-ECA21A4C57A0}"/>
              </a:ext>
            </a:extLst>
          </p:cNvPr>
          <p:cNvSpPr/>
          <p:nvPr/>
        </p:nvSpPr>
        <p:spPr>
          <a:xfrm>
            <a:off x="6756418" y="3432545"/>
            <a:ext cx="1152833" cy="3415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DAB991AE-0D09-4EBF-81E3-FD1290B42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770" y="3432545"/>
            <a:ext cx="732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d-ID" altLang="id-ID" sz="1800">
                <a:solidFill>
                  <a:schemeClr val="accent2"/>
                </a:solidFill>
                <a:latin typeface="+mn-lt"/>
              </a:rPr>
              <a:t>38%</a:t>
            </a:r>
            <a:endParaRPr lang="en-US" altLang="id-ID" sz="180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9353B1-6E49-4E5F-B189-F73E20159251}"/>
              </a:ext>
            </a:extLst>
          </p:cNvPr>
          <p:cNvSpPr/>
          <p:nvPr/>
        </p:nvSpPr>
        <p:spPr>
          <a:xfrm>
            <a:off x="5766850" y="3999992"/>
            <a:ext cx="119992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d-ID" sz="1500">
                <a:solidFill>
                  <a:schemeClr val="bg1"/>
                </a:solidFill>
                <a:latin typeface="Trebuchet MS" panose="020B0603020202020204" pitchFamily="34" charset="0"/>
              </a:rPr>
              <a:t>Words </a:t>
            </a:r>
            <a:endParaRPr lang="en-US" altLang="id-ID" sz="120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A5143BF-64E6-4633-BCC7-DDB94577BF83}"/>
              </a:ext>
            </a:extLst>
          </p:cNvPr>
          <p:cNvSpPr/>
          <p:nvPr/>
        </p:nvSpPr>
        <p:spPr>
          <a:xfrm>
            <a:off x="6756418" y="3999992"/>
            <a:ext cx="1152833" cy="34156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471CD63F-69B5-4355-A743-4A1C2E721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770" y="3999992"/>
            <a:ext cx="732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d-ID" altLang="id-ID" sz="1800">
                <a:solidFill>
                  <a:schemeClr val="accent2"/>
                </a:solidFill>
                <a:latin typeface="+mn-lt"/>
              </a:rPr>
              <a:t>7%</a:t>
            </a:r>
            <a:endParaRPr lang="en-US" altLang="id-ID" sz="180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BAC19CD-CD13-4F06-ACE6-5345360DD32E}"/>
              </a:ext>
            </a:extLst>
          </p:cNvPr>
          <p:cNvSpPr/>
          <p:nvPr/>
        </p:nvSpPr>
        <p:spPr>
          <a:xfrm>
            <a:off x="5462587" y="2681356"/>
            <a:ext cx="3681413" cy="1902344"/>
          </a:xfrm>
          <a:prstGeom prst="roundRect">
            <a:avLst>
              <a:gd name="adj" fmla="val 6174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</p:spTree>
    <p:extLst>
      <p:ext uri="{BB962C8B-B14F-4D97-AF65-F5344CB8AC3E}">
        <p14:creationId xmlns:p14="http://schemas.microsoft.com/office/powerpoint/2010/main" val="371667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 animBg="1"/>
      <p:bldP spid="4" grpId="0"/>
      <p:bldP spid="16" grpId="0"/>
      <p:bldP spid="17" grpId="0" animBg="1"/>
      <p:bldP spid="18" grpId="0"/>
      <p:bldP spid="19" grpId="0"/>
      <p:bldP spid="20" grpId="0" animBg="1"/>
      <p:bldP spid="21" grpId="0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7B176D9-A1D5-41C4-8B3C-89427D3FD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5" r="8005"/>
          <a:stretch/>
        </p:blipFill>
        <p:spPr>
          <a:xfrm>
            <a:off x="0" y="0"/>
            <a:ext cx="9144000" cy="51454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94A42D-C267-4188-B10E-1A12359728B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381B23A-9875-41F8-9AFE-0061B18359C5}"/>
              </a:ext>
            </a:extLst>
          </p:cNvPr>
          <p:cNvSpPr txBox="1">
            <a:spLocks/>
          </p:cNvSpPr>
          <p:nvPr/>
        </p:nvSpPr>
        <p:spPr>
          <a:xfrm>
            <a:off x="2731859" y="1552261"/>
            <a:ext cx="5553075" cy="29372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id-ID" sz="4500" b="1">
              <a:solidFill>
                <a:srgbClr val="33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C79B26-D905-46C3-BE3B-518B9619FAC6}"/>
              </a:ext>
            </a:extLst>
          </p:cNvPr>
          <p:cNvSpPr/>
          <p:nvPr/>
        </p:nvSpPr>
        <p:spPr>
          <a:xfrm>
            <a:off x="1636712" y="2498078"/>
            <a:ext cx="597217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4050" b="1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Process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850279-3B64-41CF-9551-C478EE52DD83}"/>
              </a:ext>
            </a:extLst>
          </p:cNvPr>
          <p:cNvCxnSpPr>
            <a:cxnSpLocks/>
          </p:cNvCxnSpPr>
          <p:nvPr/>
        </p:nvCxnSpPr>
        <p:spPr>
          <a:xfrm flipH="1">
            <a:off x="2478882" y="2900363"/>
            <a:ext cx="6887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62F7F0-FA0F-42C4-A1C0-BACAB4E33651}"/>
              </a:ext>
            </a:extLst>
          </p:cNvPr>
          <p:cNvCxnSpPr>
            <a:cxnSpLocks/>
          </p:cNvCxnSpPr>
          <p:nvPr/>
        </p:nvCxnSpPr>
        <p:spPr>
          <a:xfrm flipH="1">
            <a:off x="5888832" y="2900363"/>
            <a:ext cx="6887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65">
            <a:extLst>
              <a:ext uri="{FF2B5EF4-FFF2-40B4-BE49-F238E27FC236}">
                <a16:creationId xmlns:a16="http://schemas.microsoft.com/office/drawing/2014/main" id="{0F42445C-496A-4BD2-BB91-28A48C745584}"/>
              </a:ext>
            </a:extLst>
          </p:cNvPr>
          <p:cNvSpPr>
            <a:spLocks noEditPoints="1"/>
          </p:cNvSpPr>
          <p:nvPr/>
        </p:nvSpPr>
        <p:spPr bwMode="auto">
          <a:xfrm>
            <a:off x="4113709" y="997297"/>
            <a:ext cx="916583" cy="916581"/>
          </a:xfrm>
          <a:custGeom>
            <a:avLst/>
            <a:gdLst>
              <a:gd name="T0" fmla="*/ 54 w 228"/>
              <a:gd name="T1" fmla="*/ 106 h 228"/>
              <a:gd name="T2" fmla="*/ 10 w 228"/>
              <a:gd name="T3" fmla="*/ 106 h 228"/>
              <a:gd name="T4" fmla="*/ 32 w 228"/>
              <a:gd name="T5" fmla="*/ 92 h 228"/>
              <a:gd name="T6" fmla="*/ 32 w 228"/>
              <a:gd name="T7" fmla="*/ 120 h 228"/>
              <a:gd name="T8" fmla="*/ 32 w 228"/>
              <a:gd name="T9" fmla="*/ 92 h 228"/>
              <a:gd name="T10" fmla="*/ 0 w 228"/>
              <a:gd name="T11" fmla="*/ 168 h 228"/>
              <a:gd name="T12" fmla="*/ 15 w 228"/>
              <a:gd name="T13" fmla="*/ 208 h 228"/>
              <a:gd name="T14" fmla="*/ 48 w 228"/>
              <a:gd name="T15" fmla="*/ 208 h 228"/>
              <a:gd name="T16" fmla="*/ 64 w 228"/>
              <a:gd name="T17" fmla="*/ 168 h 228"/>
              <a:gd name="T18" fmla="*/ 53 w 228"/>
              <a:gd name="T19" fmla="*/ 179 h 228"/>
              <a:gd name="T20" fmla="*/ 32 w 228"/>
              <a:gd name="T21" fmla="*/ 220 h 228"/>
              <a:gd name="T22" fmla="*/ 10 w 228"/>
              <a:gd name="T23" fmla="*/ 179 h 228"/>
              <a:gd name="T24" fmla="*/ 32 w 228"/>
              <a:gd name="T25" fmla="*/ 144 h 228"/>
              <a:gd name="T26" fmla="*/ 53 w 228"/>
              <a:gd name="T27" fmla="*/ 179 h 228"/>
              <a:gd name="T28" fmla="*/ 116 w 228"/>
              <a:gd name="T29" fmla="*/ 44 h 228"/>
              <a:gd name="T30" fmla="*/ 116 w 228"/>
              <a:gd name="T31" fmla="*/ 0 h 228"/>
              <a:gd name="T32" fmla="*/ 116 w 228"/>
              <a:gd name="T33" fmla="*/ 44 h 228"/>
              <a:gd name="T34" fmla="*/ 130 w 228"/>
              <a:gd name="T35" fmla="*/ 22 h 228"/>
              <a:gd name="T36" fmla="*/ 102 w 228"/>
              <a:gd name="T37" fmla="*/ 22 h 228"/>
              <a:gd name="T38" fmla="*/ 100 w 228"/>
              <a:gd name="T39" fmla="*/ 124 h 228"/>
              <a:gd name="T40" fmla="*/ 132 w 228"/>
              <a:gd name="T41" fmla="*/ 124 h 228"/>
              <a:gd name="T42" fmla="*/ 148 w 228"/>
              <a:gd name="T43" fmla="*/ 84 h 228"/>
              <a:gd name="T44" fmla="*/ 84 w 228"/>
              <a:gd name="T45" fmla="*/ 84 h 228"/>
              <a:gd name="T46" fmla="*/ 100 w 228"/>
              <a:gd name="T47" fmla="*/ 124 h 228"/>
              <a:gd name="T48" fmla="*/ 140 w 228"/>
              <a:gd name="T49" fmla="*/ 84 h 228"/>
              <a:gd name="T50" fmla="*/ 124 w 228"/>
              <a:gd name="T51" fmla="*/ 124 h 228"/>
              <a:gd name="T52" fmla="*/ 108 w 228"/>
              <a:gd name="T53" fmla="*/ 124 h 228"/>
              <a:gd name="T54" fmla="*/ 92 w 228"/>
              <a:gd name="T55" fmla="*/ 84 h 228"/>
              <a:gd name="T56" fmla="*/ 196 w 228"/>
              <a:gd name="T57" fmla="*/ 128 h 228"/>
              <a:gd name="T58" fmla="*/ 196 w 228"/>
              <a:gd name="T59" fmla="*/ 84 h 228"/>
              <a:gd name="T60" fmla="*/ 196 w 228"/>
              <a:gd name="T61" fmla="*/ 128 h 228"/>
              <a:gd name="T62" fmla="*/ 210 w 228"/>
              <a:gd name="T63" fmla="*/ 106 h 228"/>
              <a:gd name="T64" fmla="*/ 182 w 228"/>
              <a:gd name="T65" fmla="*/ 106 h 228"/>
              <a:gd name="T66" fmla="*/ 196 w 228"/>
              <a:gd name="T67" fmla="*/ 136 h 228"/>
              <a:gd name="T68" fmla="*/ 169 w 228"/>
              <a:gd name="T69" fmla="*/ 185 h 228"/>
              <a:gd name="T70" fmla="*/ 196 w 228"/>
              <a:gd name="T71" fmla="*/ 228 h 228"/>
              <a:gd name="T72" fmla="*/ 223 w 228"/>
              <a:gd name="T73" fmla="*/ 185 h 228"/>
              <a:gd name="T74" fmla="*/ 196 w 228"/>
              <a:gd name="T75" fmla="*/ 136 h 228"/>
              <a:gd name="T76" fmla="*/ 205 w 228"/>
              <a:gd name="T77" fmla="*/ 208 h 228"/>
              <a:gd name="T78" fmla="*/ 188 w 228"/>
              <a:gd name="T79" fmla="*/ 208 h 228"/>
              <a:gd name="T80" fmla="*/ 172 w 228"/>
              <a:gd name="T81" fmla="*/ 168 h 228"/>
              <a:gd name="T82" fmla="*/ 220 w 228"/>
              <a:gd name="T83" fmla="*/ 168 h 228"/>
              <a:gd name="T84" fmla="*/ 91 w 228"/>
              <a:gd name="T85" fmla="*/ 119 h 228"/>
              <a:gd name="T86" fmla="*/ 61 w 228"/>
              <a:gd name="T87" fmla="*/ 141 h 228"/>
              <a:gd name="T88" fmla="*/ 91 w 228"/>
              <a:gd name="T89" fmla="*/ 119 h 228"/>
              <a:gd name="T90" fmla="*/ 165 w 228"/>
              <a:gd name="T91" fmla="*/ 147 h 228"/>
              <a:gd name="T92" fmla="*/ 147 w 228"/>
              <a:gd name="T93" fmla="*/ 113 h 228"/>
              <a:gd name="T94" fmla="*/ 60 w 228"/>
              <a:gd name="T95" fmla="*/ 212 h 228"/>
              <a:gd name="T96" fmla="*/ 168 w 228"/>
              <a:gd name="T97" fmla="*/ 204 h 228"/>
              <a:gd name="T98" fmla="*/ 60 w 228"/>
              <a:gd name="T99" fmla="*/ 21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" h="228">
                <a:moveTo>
                  <a:pt x="32" y="128"/>
                </a:moveTo>
                <a:cubicBezTo>
                  <a:pt x="44" y="128"/>
                  <a:pt x="54" y="118"/>
                  <a:pt x="54" y="106"/>
                </a:cubicBezTo>
                <a:cubicBezTo>
                  <a:pt x="54" y="94"/>
                  <a:pt x="44" y="84"/>
                  <a:pt x="32" y="84"/>
                </a:cubicBezTo>
                <a:cubicBezTo>
                  <a:pt x="20" y="84"/>
                  <a:pt x="10" y="94"/>
                  <a:pt x="10" y="106"/>
                </a:cubicBezTo>
                <a:cubicBezTo>
                  <a:pt x="10" y="118"/>
                  <a:pt x="20" y="128"/>
                  <a:pt x="32" y="128"/>
                </a:cubicBezTo>
                <a:close/>
                <a:moveTo>
                  <a:pt x="32" y="92"/>
                </a:moveTo>
                <a:cubicBezTo>
                  <a:pt x="39" y="92"/>
                  <a:pt x="46" y="98"/>
                  <a:pt x="46" y="106"/>
                </a:cubicBezTo>
                <a:cubicBezTo>
                  <a:pt x="46" y="113"/>
                  <a:pt x="39" y="120"/>
                  <a:pt x="32" y="120"/>
                </a:cubicBezTo>
                <a:cubicBezTo>
                  <a:pt x="24" y="120"/>
                  <a:pt x="18" y="113"/>
                  <a:pt x="18" y="106"/>
                </a:cubicBezTo>
                <a:cubicBezTo>
                  <a:pt x="18" y="98"/>
                  <a:pt x="24" y="92"/>
                  <a:pt x="32" y="92"/>
                </a:cubicBezTo>
                <a:close/>
                <a:moveTo>
                  <a:pt x="32" y="136"/>
                </a:moveTo>
                <a:cubicBezTo>
                  <a:pt x="14" y="136"/>
                  <a:pt x="0" y="150"/>
                  <a:pt x="0" y="168"/>
                </a:cubicBezTo>
                <a:cubicBezTo>
                  <a:pt x="0" y="180"/>
                  <a:pt x="4" y="184"/>
                  <a:pt x="5" y="185"/>
                </a:cubicBezTo>
                <a:cubicBezTo>
                  <a:pt x="11" y="190"/>
                  <a:pt x="15" y="201"/>
                  <a:pt x="15" y="208"/>
                </a:cubicBezTo>
                <a:cubicBezTo>
                  <a:pt x="15" y="219"/>
                  <a:pt x="23" y="228"/>
                  <a:pt x="32" y="228"/>
                </a:cubicBezTo>
                <a:cubicBezTo>
                  <a:pt x="41" y="228"/>
                  <a:pt x="48" y="219"/>
                  <a:pt x="48" y="208"/>
                </a:cubicBezTo>
                <a:cubicBezTo>
                  <a:pt x="48" y="201"/>
                  <a:pt x="53" y="190"/>
                  <a:pt x="59" y="185"/>
                </a:cubicBezTo>
                <a:cubicBezTo>
                  <a:pt x="60" y="184"/>
                  <a:pt x="64" y="180"/>
                  <a:pt x="64" y="168"/>
                </a:cubicBezTo>
                <a:cubicBezTo>
                  <a:pt x="64" y="150"/>
                  <a:pt x="49" y="136"/>
                  <a:pt x="32" y="136"/>
                </a:cubicBezTo>
                <a:close/>
                <a:moveTo>
                  <a:pt x="53" y="179"/>
                </a:moveTo>
                <a:cubicBezTo>
                  <a:pt x="46" y="186"/>
                  <a:pt x="40" y="199"/>
                  <a:pt x="40" y="208"/>
                </a:cubicBezTo>
                <a:cubicBezTo>
                  <a:pt x="40" y="215"/>
                  <a:pt x="36" y="220"/>
                  <a:pt x="32" y="220"/>
                </a:cubicBezTo>
                <a:cubicBezTo>
                  <a:pt x="27" y="220"/>
                  <a:pt x="23" y="215"/>
                  <a:pt x="23" y="208"/>
                </a:cubicBezTo>
                <a:cubicBezTo>
                  <a:pt x="23" y="199"/>
                  <a:pt x="18" y="186"/>
                  <a:pt x="10" y="179"/>
                </a:cubicBezTo>
                <a:cubicBezTo>
                  <a:pt x="10" y="179"/>
                  <a:pt x="8" y="176"/>
                  <a:pt x="8" y="168"/>
                </a:cubicBezTo>
                <a:cubicBezTo>
                  <a:pt x="8" y="155"/>
                  <a:pt x="19" y="144"/>
                  <a:pt x="32" y="144"/>
                </a:cubicBezTo>
                <a:cubicBezTo>
                  <a:pt x="45" y="144"/>
                  <a:pt x="56" y="155"/>
                  <a:pt x="56" y="168"/>
                </a:cubicBezTo>
                <a:cubicBezTo>
                  <a:pt x="56" y="176"/>
                  <a:pt x="53" y="179"/>
                  <a:pt x="53" y="179"/>
                </a:cubicBezTo>
                <a:cubicBezTo>
                  <a:pt x="53" y="179"/>
                  <a:pt x="53" y="179"/>
                  <a:pt x="53" y="179"/>
                </a:cubicBezTo>
                <a:close/>
                <a:moveTo>
                  <a:pt x="116" y="44"/>
                </a:moveTo>
                <a:cubicBezTo>
                  <a:pt x="128" y="44"/>
                  <a:pt x="138" y="34"/>
                  <a:pt x="138" y="22"/>
                </a:cubicBezTo>
                <a:cubicBezTo>
                  <a:pt x="138" y="10"/>
                  <a:pt x="128" y="0"/>
                  <a:pt x="116" y="0"/>
                </a:cubicBezTo>
                <a:cubicBezTo>
                  <a:pt x="104" y="0"/>
                  <a:pt x="94" y="10"/>
                  <a:pt x="94" y="22"/>
                </a:cubicBezTo>
                <a:cubicBezTo>
                  <a:pt x="94" y="34"/>
                  <a:pt x="104" y="44"/>
                  <a:pt x="116" y="44"/>
                </a:cubicBezTo>
                <a:close/>
                <a:moveTo>
                  <a:pt x="116" y="8"/>
                </a:moveTo>
                <a:cubicBezTo>
                  <a:pt x="124" y="8"/>
                  <a:pt x="130" y="14"/>
                  <a:pt x="130" y="22"/>
                </a:cubicBezTo>
                <a:cubicBezTo>
                  <a:pt x="130" y="29"/>
                  <a:pt x="124" y="36"/>
                  <a:pt x="116" y="36"/>
                </a:cubicBezTo>
                <a:cubicBezTo>
                  <a:pt x="108" y="36"/>
                  <a:pt x="102" y="29"/>
                  <a:pt x="102" y="22"/>
                </a:cubicBezTo>
                <a:cubicBezTo>
                  <a:pt x="102" y="14"/>
                  <a:pt x="108" y="8"/>
                  <a:pt x="116" y="8"/>
                </a:cubicBezTo>
                <a:close/>
                <a:moveTo>
                  <a:pt x="100" y="124"/>
                </a:moveTo>
                <a:cubicBezTo>
                  <a:pt x="100" y="135"/>
                  <a:pt x="107" y="144"/>
                  <a:pt x="116" y="144"/>
                </a:cubicBezTo>
                <a:cubicBezTo>
                  <a:pt x="125" y="144"/>
                  <a:pt x="132" y="135"/>
                  <a:pt x="132" y="124"/>
                </a:cubicBezTo>
                <a:cubicBezTo>
                  <a:pt x="132" y="117"/>
                  <a:pt x="137" y="106"/>
                  <a:pt x="143" y="101"/>
                </a:cubicBezTo>
                <a:cubicBezTo>
                  <a:pt x="144" y="100"/>
                  <a:pt x="148" y="96"/>
                  <a:pt x="148" y="84"/>
                </a:cubicBezTo>
                <a:cubicBezTo>
                  <a:pt x="148" y="66"/>
                  <a:pt x="133" y="52"/>
                  <a:pt x="116" y="52"/>
                </a:cubicBezTo>
                <a:cubicBezTo>
                  <a:pt x="98" y="52"/>
                  <a:pt x="84" y="66"/>
                  <a:pt x="84" y="84"/>
                </a:cubicBezTo>
                <a:cubicBezTo>
                  <a:pt x="84" y="96"/>
                  <a:pt x="88" y="100"/>
                  <a:pt x="89" y="101"/>
                </a:cubicBezTo>
                <a:cubicBezTo>
                  <a:pt x="95" y="106"/>
                  <a:pt x="100" y="117"/>
                  <a:pt x="100" y="124"/>
                </a:cubicBezTo>
                <a:close/>
                <a:moveTo>
                  <a:pt x="116" y="60"/>
                </a:moveTo>
                <a:cubicBezTo>
                  <a:pt x="129" y="60"/>
                  <a:pt x="140" y="71"/>
                  <a:pt x="140" y="84"/>
                </a:cubicBezTo>
                <a:cubicBezTo>
                  <a:pt x="140" y="92"/>
                  <a:pt x="138" y="95"/>
                  <a:pt x="138" y="95"/>
                </a:cubicBezTo>
                <a:cubicBezTo>
                  <a:pt x="130" y="102"/>
                  <a:pt x="124" y="115"/>
                  <a:pt x="124" y="124"/>
                </a:cubicBezTo>
                <a:cubicBezTo>
                  <a:pt x="124" y="131"/>
                  <a:pt x="121" y="136"/>
                  <a:pt x="116" y="136"/>
                </a:cubicBezTo>
                <a:cubicBezTo>
                  <a:pt x="111" y="136"/>
                  <a:pt x="108" y="131"/>
                  <a:pt x="108" y="124"/>
                </a:cubicBezTo>
                <a:cubicBezTo>
                  <a:pt x="108" y="115"/>
                  <a:pt x="102" y="102"/>
                  <a:pt x="95" y="95"/>
                </a:cubicBezTo>
                <a:cubicBezTo>
                  <a:pt x="95" y="95"/>
                  <a:pt x="92" y="92"/>
                  <a:pt x="92" y="84"/>
                </a:cubicBezTo>
                <a:cubicBezTo>
                  <a:pt x="92" y="71"/>
                  <a:pt x="103" y="60"/>
                  <a:pt x="116" y="60"/>
                </a:cubicBezTo>
                <a:close/>
                <a:moveTo>
                  <a:pt x="196" y="128"/>
                </a:moveTo>
                <a:cubicBezTo>
                  <a:pt x="208" y="128"/>
                  <a:pt x="218" y="118"/>
                  <a:pt x="218" y="106"/>
                </a:cubicBezTo>
                <a:cubicBezTo>
                  <a:pt x="218" y="94"/>
                  <a:pt x="208" y="84"/>
                  <a:pt x="196" y="84"/>
                </a:cubicBezTo>
                <a:cubicBezTo>
                  <a:pt x="184" y="84"/>
                  <a:pt x="174" y="94"/>
                  <a:pt x="174" y="106"/>
                </a:cubicBezTo>
                <a:cubicBezTo>
                  <a:pt x="174" y="118"/>
                  <a:pt x="184" y="128"/>
                  <a:pt x="196" y="128"/>
                </a:cubicBezTo>
                <a:close/>
                <a:moveTo>
                  <a:pt x="196" y="92"/>
                </a:moveTo>
                <a:cubicBezTo>
                  <a:pt x="204" y="92"/>
                  <a:pt x="210" y="98"/>
                  <a:pt x="210" y="106"/>
                </a:cubicBezTo>
                <a:cubicBezTo>
                  <a:pt x="210" y="113"/>
                  <a:pt x="204" y="120"/>
                  <a:pt x="196" y="120"/>
                </a:cubicBezTo>
                <a:cubicBezTo>
                  <a:pt x="189" y="120"/>
                  <a:pt x="182" y="113"/>
                  <a:pt x="182" y="106"/>
                </a:cubicBezTo>
                <a:cubicBezTo>
                  <a:pt x="182" y="98"/>
                  <a:pt x="189" y="92"/>
                  <a:pt x="196" y="92"/>
                </a:cubicBezTo>
                <a:close/>
                <a:moveTo>
                  <a:pt x="196" y="136"/>
                </a:moveTo>
                <a:cubicBezTo>
                  <a:pt x="179" y="136"/>
                  <a:pt x="164" y="150"/>
                  <a:pt x="164" y="168"/>
                </a:cubicBezTo>
                <a:cubicBezTo>
                  <a:pt x="164" y="180"/>
                  <a:pt x="168" y="184"/>
                  <a:pt x="169" y="185"/>
                </a:cubicBezTo>
                <a:cubicBezTo>
                  <a:pt x="175" y="190"/>
                  <a:pt x="180" y="201"/>
                  <a:pt x="180" y="208"/>
                </a:cubicBezTo>
                <a:cubicBezTo>
                  <a:pt x="180" y="219"/>
                  <a:pt x="187" y="228"/>
                  <a:pt x="196" y="228"/>
                </a:cubicBezTo>
                <a:cubicBezTo>
                  <a:pt x="205" y="228"/>
                  <a:pt x="213" y="219"/>
                  <a:pt x="213" y="208"/>
                </a:cubicBezTo>
                <a:cubicBezTo>
                  <a:pt x="213" y="201"/>
                  <a:pt x="217" y="190"/>
                  <a:pt x="223" y="185"/>
                </a:cubicBezTo>
                <a:cubicBezTo>
                  <a:pt x="224" y="184"/>
                  <a:pt x="228" y="180"/>
                  <a:pt x="228" y="168"/>
                </a:cubicBezTo>
                <a:cubicBezTo>
                  <a:pt x="228" y="150"/>
                  <a:pt x="214" y="136"/>
                  <a:pt x="196" y="136"/>
                </a:cubicBezTo>
                <a:close/>
                <a:moveTo>
                  <a:pt x="218" y="179"/>
                </a:moveTo>
                <a:cubicBezTo>
                  <a:pt x="210" y="186"/>
                  <a:pt x="205" y="199"/>
                  <a:pt x="205" y="208"/>
                </a:cubicBezTo>
                <a:cubicBezTo>
                  <a:pt x="205" y="215"/>
                  <a:pt x="201" y="220"/>
                  <a:pt x="196" y="220"/>
                </a:cubicBezTo>
                <a:cubicBezTo>
                  <a:pt x="192" y="220"/>
                  <a:pt x="188" y="215"/>
                  <a:pt x="188" y="208"/>
                </a:cubicBezTo>
                <a:cubicBezTo>
                  <a:pt x="188" y="199"/>
                  <a:pt x="182" y="186"/>
                  <a:pt x="175" y="179"/>
                </a:cubicBezTo>
                <a:cubicBezTo>
                  <a:pt x="175" y="179"/>
                  <a:pt x="172" y="176"/>
                  <a:pt x="172" y="168"/>
                </a:cubicBezTo>
                <a:cubicBezTo>
                  <a:pt x="172" y="155"/>
                  <a:pt x="183" y="144"/>
                  <a:pt x="196" y="144"/>
                </a:cubicBezTo>
                <a:cubicBezTo>
                  <a:pt x="209" y="144"/>
                  <a:pt x="220" y="155"/>
                  <a:pt x="220" y="168"/>
                </a:cubicBezTo>
                <a:cubicBezTo>
                  <a:pt x="220" y="176"/>
                  <a:pt x="218" y="179"/>
                  <a:pt x="218" y="179"/>
                </a:cubicBezTo>
                <a:close/>
                <a:moveTo>
                  <a:pt x="91" y="119"/>
                </a:moveTo>
                <a:cubicBezTo>
                  <a:pt x="85" y="113"/>
                  <a:pt x="85" y="113"/>
                  <a:pt x="85" y="113"/>
                </a:cubicBezTo>
                <a:cubicBezTo>
                  <a:pt x="61" y="141"/>
                  <a:pt x="61" y="141"/>
                  <a:pt x="61" y="141"/>
                </a:cubicBezTo>
                <a:cubicBezTo>
                  <a:pt x="67" y="147"/>
                  <a:pt x="67" y="147"/>
                  <a:pt x="67" y="147"/>
                </a:cubicBezTo>
                <a:lnTo>
                  <a:pt x="91" y="119"/>
                </a:lnTo>
                <a:close/>
                <a:moveTo>
                  <a:pt x="141" y="119"/>
                </a:moveTo>
                <a:cubicBezTo>
                  <a:pt x="165" y="147"/>
                  <a:pt x="165" y="147"/>
                  <a:pt x="165" y="147"/>
                </a:cubicBezTo>
                <a:cubicBezTo>
                  <a:pt x="171" y="141"/>
                  <a:pt x="171" y="141"/>
                  <a:pt x="171" y="141"/>
                </a:cubicBezTo>
                <a:cubicBezTo>
                  <a:pt x="147" y="113"/>
                  <a:pt x="147" y="113"/>
                  <a:pt x="147" y="113"/>
                </a:cubicBezTo>
                <a:lnTo>
                  <a:pt x="141" y="119"/>
                </a:lnTo>
                <a:close/>
                <a:moveTo>
                  <a:pt x="60" y="212"/>
                </a:moveTo>
                <a:cubicBezTo>
                  <a:pt x="168" y="212"/>
                  <a:pt x="168" y="212"/>
                  <a:pt x="168" y="212"/>
                </a:cubicBezTo>
                <a:cubicBezTo>
                  <a:pt x="168" y="204"/>
                  <a:pt x="168" y="204"/>
                  <a:pt x="168" y="204"/>
                </a:cubicBezTo>
                <a:cubicBezTo>
                  <a:pt x="60" y="204"/>
                  <a:pt x="60" y="204"/>
                  <a:pt x="60" y="204"/>
                </a:cubicBezTo>
                <a:lnTo>
                  <a:pt x="60" y="21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71432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17205F97-4885-4115-8D29-4D6E3B935D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656" b="765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7A3800A-2F99-466B-8A3B-118CABE8CE3B}"/>
              </a:ext>
            </a:extLst>
          </p:cNvPr>
          <p:cNvSpPr/>
          <p:nvPr/>
        </p:nvSpPr>
        <p:spPr>
          <a:xfrm>
            <a:off x="-12698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8F771C7-B513-4C5D-90D8-946C2C34EF2B}"/>
              </a:ext>
            </a:extLst>
          </p:cNvPr>
          <p:cNvSpPr/>
          <p:nvPr/>
        </p:nvSpPr>
        <p:spPr>
          <a:xfrm>
            <a:off x="1564105" y="372979"/>
            <a:ext cx="6196265" cy="4416637"/>
          </a:xfrm>
          <a:prstGeom prst="roundRect">
            <a:avLst>
              <a:gd name="adj" fmla="val 3209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B20E843-6F0D-4758-8737-4C8FAEE15427}"/>
              </a:ext>
            </a:extLst>
          </p:cNvPr>
          <p:cNvSpPr/>
          <p:nvPr/>
        </p:nvSpPr>
        <p:spPr>
          <a:xfrm>
            <a:off x="2081611" y="1270031"/>
            <a:ext cx="2426658" cy="1444089"/>
          </a:xfrm>
          <a:prstGeom prst="roundRect">
            <a:avLst>
              <a:gd name="adj" fmla="val 2997"/>
            </a:avLst>
          </a:prstGeom>
          <a:solidFill>
            <a:schemeClr val="bg1"/>
          </a:soli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2700000" scaled="1"/>
              <a:tileRect/>
            </a:gradFill>
          </a:ln>
          <a:effectLst>
            <a:outerShdw blurRad="127000" dist="50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ADE44CD-8F7E-4AEB-BE19-8A6C6A0C2D41}"/>
              </a:ext>
            </a:extLst>
          </p:cNvPr>
          <p:cNvSpPr txBox="1">
            <a:spLocks/>
          </p:cNvSpPr>
          <p:nvPr/>
        </p:nvSpPr>
        <p:spPr>
          <a:xfrm>
            <a:off x="2133645" y="1706960"/>
            <a:ext cx="2336801" cy="2492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High Service Focus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E5C6087-26D7-45D8-B90A-8EB5B33DB231}"/>
              </a:ext>
            </a:extLst>
          </p:cNvPr>
          <p:cNvSpPr/>
          <p:nvPr/>
        </p:nvSpPr>
        <p:spPr>
          <a:xfrm>
            <a:off x="2081611" y="2937857"/>
            <a:ext cx="2426658" cy="1444089"/>
          </a:xfrm>
          <a:prstGeom prst="roundRect">
            <a:avLst>
              <a:gd name="adj" fmla="val 2997"/>
            </a:avLst>
          </a:prstGeom>
          <a:solidFill>
            <a:schemeClr val="bg1"/>
          </a:soli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2700000" scaled="1"/>
              <a:tileRect/>
            </a:gradFill>
          </a:ln>
          <a:effectLst>
            <a:outerShdw blurRad="127000" dist="50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8F8EE2-D0F5-4805-B1DD-14A11D89B511}"/>
              </a:ext>
            </a:extLst>
          </p:cNvPr>
          <p:cNvSpPr/>
          <p:nvPr/>
        </p:nvSpPr>
        <p:spPr>
          <a:xfrm>
            <a:off x="4741509" y="1270031"/>
            <a:ext cx="2426658" cy="1444089"/>
          </a:xfrm>
          <a:prstGeom prst="roundRect">
            <a:avLst>
              <a:gd name="adj" fmla="val 2997"/>
            </a:avLst>
          </a:prstGeom>
          <a:solidFill>
            <a:schemeClr val="bg1"/>
          </a:soli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2700000" scaled="1"/>
              <a:tileRect/>
            </a:gradFill>
          </a:ln>
          <a:effectLst>
            <a:outerShdw blurRad="127000" dist="50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ln>
                <a:solidFill>
                  <a:schemeClr val="accent2"/>
                </a:solidFill>
              </a:ln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F9B167-1E1D-413E-8F2A-7CFAC13EDCFA}"/>
              </a:ext>
            </a:extLst>
          </p:cNvPr>
          <p:cNvCxnSpPr>
            <a:cxnSpLocks/>
          </p:cNvCxnSpPr>
          <p:nvPr/>
        </p:nvCxnSpPr>
        <p:spPr>
          <a:xfrm>
            <a:off x="4609142" y="1270031"/>
            <a:ext cx="0" cy="3217748"/>
          </a:xfrm>
          <a:prstGeom prst="line">
            <a:avLst/>
          </a:prstGeom>
          <a:ln cap="rnd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6E78CE-3093-41F1-9BDD-4D9A3DD140D4}"/>
              </a:ext>
            </a:extLst>
          </p:cNvPr>
          <p:cNvCxnSpPr>
            <a:cxnSpLocks/>
          </p:cNvCxnSpPr>
          <p:nvPr/>
        </p:nvCxnSpPr>
        <p:spPr>
          <a:xfrm>
            <a:off x="1997241" y="2856085"/>
            <a:ext cx="5281865" cy="0"/>
          </a:xfrm>
          <a:prstGeom prst="line">
            <a:avLst/>
          </a:prstGeom>
          <a:ln cap="rnd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DE0D68D2-170A-481D-9093-F71D15E7D250}"/>
              </a:ext>
            </a:extLst>
          </p:cNvPr>
          <p:cNvSpPr txBox="1">
            <a:spLocks/>
          </p:cNvSpPr>
          <p:nvPr/>
        </p:nvSpPr>
        <p:spPr>
          <a:xfrm>
            <a:off x="2133645" y="1992403"/>
            <a:ext cx="2336801" cy="2492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Low Fulfilment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579863B-56E9-49FF-A540-2CC3448A84EF}"/>
              </a:ext>
            </a:extLst>
          </p:cNvPr>
          <p:cNvSpPr/>
          <p:nvPr/>
        </p:nvSpPr>
        <p:spPr>
          <a:xfrm>
            <a:off x="4741509" y="2937857"/>
            <a:ext cx="2426658" cy="1444089"/>
          </a:xfrm>
          <a:prstGeom prst="roundRect">
            <a:avLst>
              <a:gd name="adj" fmla="val 2997"/>
            </a:avLst>
          </a:prstGeom>
          <a:solidFill>
            <a:schemeClr val="bg1"/>
          </a:solidFill>
          <a:ln w="25400">
            <a:gradFill flip="none" rotWithShape="1">
              <a:gsLst>
                <a:gs pos="0">
                  <a:schemeClr val="accent1"/>
                </a:gs>
                <a:gs pos="100000">
                  <a:schemeClr val="accent4"/>
                </a:gs>
              </a:gsLst>
              <a:lin ang="2700000" scaled="1"/>
              <a:tileRect/>
            </a:gradFill>
          </a:ln>
          <a:effectLst>
            <a:outerShdw blurRad="127000" dist="50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F364F7DA-95B3-42CD-AEC8-7316625CC663}"/>
              </a:ext>
            </a:extLst>
          </p:cNvPr>
          <p:cNvSpPr txBox="1">
            <a:spLocks/>
          </p:cNvSpPr>
          <p:nvPr/>
        </p:nvSpPr>
        <p:spPr>
          <a:xfrm>
            <a:off x="4775200" y="1706960"/>
            <a:ext cx="2336801" cy="2492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High Service Focus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1D5E778A-7539-4E1D-8B97-83AF07BDA731}"/>
              </a:ext>
            </a:extLst>
          </p:cNvPr>
          <p:cNvSpPr txBox="1">
            <a:spLocks/>
          </p:cNvSpPr>
          <p:nvPr/>
        </p:nvSpPr>
        <p:spPr>
          <a:xfrm>
            <a:off x="4775200" y="1992403"/>
            <a:ext cx="2336801" cy="2492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High Fulfilment 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214C5D0-EA56-439E-9A08-440DFB51642C}"/>
              </a:ext>
            </a:extLst>
          </p:cNvPr>
          <p:cNvSpPr txBox="1">
            <a:spLocks/>
          </p:cNvSpPr>
          <p:nvPr/>
        </p:nvSpPr>
        <p:spPr>
          <a:xfrm>
            <a:off x="2133645" y="3367960"/>
            <a:ext cx="2336801" cy="2492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Low Service Focus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76E2150E-2200-4D44-8466-A29396386F09}"/>
              </a:ext>
            </a:extLst>
          </p:cNvPr>
          <p:cNvSpPr txBox="1">
            <a:spLocks/>
          </p:cNvSpPr>
          <p:nvPr/>
        </p:nvSpPr>
        <p:spPr>
          <a:xfrm>
            <a:off x="2133645" y="3653402"/>
            <a:ext cx="2336801" cy="2492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Low Fulfilment 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0AEB7D4E-7690-4426-BFEF-A3D20CDF97B3}"/>
              </a:ext>
            </a:extLst>
          </p:cNvPr>
          <p:cNvSpPr txBox="1">
            <a:spLocks/>
          </p:cNvSpPr>
          <p:nvPr/>
        </p:nvSpPr>
        <p:spPr>
          <a:xfrm>
            <a:off x="4775200" y="3371789"/>
            <a:ext cx="2336801" cy="2492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Low Service Focus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48F8B895-0F02-4706-847E-BC0E3697DE7D}"/>
              </a:ext>
            </a:extLst>
          </p:cNvPr>
          <p:cNvSpPr txBox="1">
            <a:spLocks/>
          </p:cNvSpPr>
          <p:nvPr/>
        </p:nvSpPr>
        <p:spPr>
          <a:xfrm>
            <a:off x="4775200" y="3657231"/>
            <a:ext cx="2336801" cy="2492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High Fulfilment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65CCE8-F6FB-411E-96A1-C35A985E5ED2}"/>
              </a:ext>
            </a:extLst>
          </p:cNvPr>
          <p:cNvSpPr txBox="1"/>
          <p:nvPr/>
        </p:nvSpPr>
        <p:spPr>
          <a:xfrm>
            <a:off x="1997242" y="541176"/>
            <a:ext cx="528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SERVICETOPIA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D653E23-7A51-421D-A00A-EB279694A1AF}"/>
              </a:ext>
            </a:extLst>
          </p:cNvPr>
          <p:cNvGrpSpPr/>
          <p:nvPr/>
        </p:nvGrpSpPr>
        <p:grpSpPr>
          <a:xfrm>
            <a:off x="4478887" y="1013403"/>
            <a:ext cx="366701" cy="96252"/>
            <a:chOff x="961274" y="4079552"/>
            <a:chExt cx="488934" cy="12833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AADE622-0059-405E-926C-25CDDCE68647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2C09A26-34D4-493E-8CBD-08AD6A97306A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FA74331-252A-4DEF-A629-490278D13778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3596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 animBg="1"/>
      <p:bldP spid="4" grpId="0"/>
      <p:bldP spid="6" grpId="0" animBg="1"/>
      <p:bldP spid="9" grpId="0" animBg="1"/>
      <p:bldP spid="29" grpId="0"/>
      <p:bldP spid="30" grpId="0" animBg="1"/>
      <p:bldP spid="31" grpId="0"/>
      <p:bldP spid="32" grpId="0"/>
      <p:bldP spid="33" grpId="0"/>
      <p:bldP spid="34" grpId="0"/>
      <p:bldP spid="37" grpId="0"/>
      <p:bldP spid="38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6980826-5FA8-45AD-9547-95F8382F1926}"/>
              </a:ext>
            </a:extLst>
          </p:cNvPr>
          <p:cNvGrpSpPr/>
          <p:nvPr/>
        </p:nvGrpSpPr>
        <p:grpSpPr>
          <a:xfrm>
            <a:off x="0" y="-3083"/>
            <a:ext cx="9144000" cy="2057400"/>
            <a:chOff x="-1" y="-21044"/>
            <a:chExt cx="12192001" cy="2743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EF0787-16C9-4F2A-BDE5-2AB640274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24325" y="-21044"/>
              <a:ext cx="8067675" cy="2743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9734E1-5EB6-4D54-BFA5-CF58B5EE9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r="48642"/>
            <a:stretch/>
          </p:blipFill>
          <p:spPr>
            <a:xfrm flipH="1">
              <a:off x="-1" y="-21044"/>
              <a:ext cx="4143374" cy="27432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FA88DE6-15B6-4556-807C-8FDBDE6D820B}"/>
              </a:ext>
            </a:extLst>
          </p:cNvPr>
          <p:cNvSpPr/>
          <p:nvPr/>
        </p:nvSpPr>
        <p:spPr>
          <a:xfrm>
            <a:off x="-15165" y="-3083"/>
            <a:ext cx="9159164" cy="2057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6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837010" y="879076"/>
            <a:ext cx="30412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dirty="0"/>
              <a:t>Establish a process for: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42962" y="1421206"/>
            <a:ext cx="7373938" cy="254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2100" dirty="0">
                <a:latin typeface="Calibri" charset="0"/>
                <a:cs typeface="Calibri" charset="0"/>
              </a:rPr>
              <a:t>Setting clear service standards.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750" dirty="0">
              <a:latin typeface="Calibri" charset="0"/>
              <a:cs typeface="Calibri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2100" dirty="0">
                <a:latin typeface="Calibri" charset="0"/>
                <a:cs typeface="Calibri" charset="0"/>
              </a:rPr>
              <a:t>Empowering employees to make customer service decisions.</a:t>
            </a:r>
          </a:p>
          <a:p>
            <a:pPr marL="0" indent="0">
              <a:spcBef>
                <a:spcPct val="20000"/>
              </a:spcBef>
              <a:defRPr/>
            </a:pPr>
            <a:endParaRPr lang="en-US" sz="750" dirty="0">
              <a:latin typeface="Calibri" charset="0"/>
              <a:cs typeface="Calibri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2100" dirty="0">
                <a:latin typeface="Calibri" charset="0"/>
                <a:cs typeface="Calibri" charset="0"/>
              </a:rPr>
              <a:t>Providing continuous customer service training.</a:t>
            </a:r>
          </a:p>
          <a:p>
            <a:pPr>
              <a:spcBef>
                <a:spcPct val="20000"/>
              </a:spcBef>
              <a:defRPr/>
            </a:pPr>
            <a:endParaRPr lang="en-US" sz="750" dirty="0">
              <a:latin typeface="Calibri" charset="0"/>
              <a:cs typeface="Calibri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2100" dirty="0">
                <a:latin typeface="Calibri" charset="0"/>
                <a:cs typeface="Calibri" charset="0"/>
              </a:rPr>
              <a:t>Rewarding excellent service behaviors.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750" dirty="0">
              <a:latin typeface="Calibri" charset="0"/>
              <a:cs typeface="Calibri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sz="2100" dirty="0">
                <a:latin typeface="Calibri" charset="0"/>
                <a:cs typeface="Calibri" charset="0"/>
              </a:rPr>
              <a:t>Resolving conflict and providing effective feedback.</a:t>
            </a:r>
          </a:p>
          <a:p>
            <a:pPr marL="0" indent="0">
              <a:spcBef>
                <a:spcPct val="20000"/>
              </a:spcBef>
              <a:defRPr/>
            </a:pPr>
            <a:endParaRPr lang="en-US" sz="2100" dirty="0">
              <a:latin typeface="Calibri" charset="0"/>
              <a:cs typeface="Calibri" charset="0"/>
            </a:endParaRPr>
          </a:p>
          <a:p>
            <a:pPr marL="0" indent="0">
              <a:spcBef>
                <a:spcPct val="20000"/>
              </a:spcBef>
              <a:defRPr/>
            </a:pPr>
            <a:endParaRPr lang="en-US" sz="2100" dirty="0">
              <a:latin typeface="Calibri" charset="0"/>
              <a:cs typeface="Calibri" charset="0"/>
            </a:endParaRPr>
          </a:p>
          <a:p>
            <a:pPr>
              <a:spcBef>
                <a:spcPct val="20000"/>
              </a:spcBef>
              <a:defRPr/>
            </a:pPr>
            <a:endParaRPr lang="en-US" sz="2100" dirty="0">
              <a:latin typeface="Calibri" charset="0"/>
              <a:cs typeface="Calibri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100" dirty="0">
              <a:latin typeface="Calibri" charset="0"/>
              <a:cs typeface="Calibri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100" dirty="0">
              <a:latin typeface="Calibri" charset="0"/>
              <a:cs typeface="Calibri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100" dirty="0">
              <a:latin typeface="Calibri" charset="0"/>
              <a:cs typeface="Calibri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100" dirty="0">
              <a:latin typeface="Calibri" charset="0"/>
              <a:cs typeface="Calibri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100" dirty="0">
              <a:latin typeface="Calibri" charset="0"/>
              <a:cs typeface="Calibri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100" dirty="0">
              <a:latin typeface="Calibri" charset="0"/>
              <a:cs typeface="Calibri" charset="0"/>
            </a:endParaRP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sz="2100" dirty="0">
              <a:latin typeface="Calibri" charset="0"/>
              <a:cs typeface="Calibri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0" y="128585"/>
            <a:ext cx="91440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4050" dirty="0">
                <a:solidFill>
                  <a:srgbClr val="3399CC"/>
                </a:solidFill>
                <a:latin typeface="Calibri" charset="0"/>
                <a:ea typeface="ＭＳ Ｐゴシック" charset="0"/>
                <a:cs typeface="ＭＳ Ｐゴシック" charset="0"/>
              </a:rPr>
              <a:t>The Power of Process</a:t>
            </a:r>
          </a:p>
        </p:txBody>
      </p:sp>
    </p:spTree>
    <p:extLst>
      <p:ext uri="{BB962C8B-B14F-4D97-AF65-F5344CB8AC3E}">
        <p14:creationId xmlns:p14="http://schemas.microsoft.com/office/powerpoint/2010/main" val="381054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CBB35A8-CB34-45F4-A0D6-743C2D250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424"/>
            <a:ext cx="9144000" cy="258574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E5E658-63F9-448D-AB40-992058FB9F68}"/>
              </a:ext>
            </a:extLst>
          </p:cNvPr>
          <p:cNvCxnSpPr>
            <a:cxnSpLocks/>
          </p:cNvCxnSpPr>
          <p:nvPr/>
        </p:nvCxnSpPr>
        <p:spPr>
          <a:xfrm>
            <a:off x="6566982" y="3032891"/>
            <a:ext cx="0" cy="1581972"/>
          </a:xfrm>
          <a:prstGeom prst="line">
            <a:avLst/>
          </a:prstGeom>
          <a:ln>
            <a:solidFill>
              <a:schemeClr val="accent4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A5936A-1A0F-4C6B-90FF-92DC5E9D56D6}"/>
              </a:ext>
            </a:extLst>
          </p:cNvPr>
          <p:cNvCxnSpPr>
            <a:cxnSpLocks/>
          </p:cNvCxnSpPr>
          <p:nvPr/>
        </p:nvCxnSpPr>
        <p:spPr>
          <a:xfrm>
            <a:off x="4437206" y="2857500"/>
            <a:ext cx="0" cy="1757363"/>
          </a:xfrm>
          <a:prstGeom prst="line">
            <a:avLst/>
          </a:prstGeom>
          <a:ln>
            <a:solidFill>
              <a:schemeClr val="accent3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FCA0DC9-2FC7-424D-B9EA-7237BF7E5E72}"/>
              </a:ext>
            </a:extLst>
          </p:cNvPr>
          <p:cNvSpPr/>
          <p:nvPr/>
        </p:nvSpPr>
        <p:spPr>
          <a:xfrm>
            <a:off x="0" y="-17424"/>
            <a:ext cx="9144000" cy="2585744"/>
          </a:xfrm>
          <a:prstGeom prst="rect">
            <a:avLst/>
          </a:prstGeom>
          <a:gradFill flip="none" rotWithShape="1">
            <a:gsLst>
              <a:gs pos="4000">
                <a:schemeClr val="accent1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754CC-1DE0-47B7-9EAE-A535464D5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527" y="285750"/>
            <a:ext cx="4880036" cy="2386013"/>
          </a:xfrm>
          <a:prstGeom prst="rect">
            <a:avLst/>
          </a:prstGeom>
          <a:effectLst>
            <a:outerShdw blurRad="254000" dist="1016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DAF089-D8C6-49BC-9817-8CDE64A13799}"/>
              </a:ext>
            </a:extLst>
          </p:cNvPr>
          <p:cNvSpPr/>
          <p:nvPr/>
        </p:nvSpPr>
        <p:spPr>
          <a:xfrm>
            <a:off x="414337" y="1028632"/>
            <a:ext cx="3357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Trebuchet MS" panose="020B0603020202020204" pitchFamily="34" charset="0"/>
              </a:rPr>
              <a:t>Thomas/</a:t>
            </a:r>
            <a:r>
              <a:rPr lang="en-US" sz="27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Kilmann</a:t>
            </a:r>
            <a:r>
              <a:rPr lang="en-US" sz="2700" b="1" dirty="0">
                <a:solidFill>
                  <a:schemeClr val="bg1"/>
                </a:solidFill>
                <a:latin typeface="Trebuchet MS" panose="020B0603020202020204" pitchFamily="34" charset="0"/>
              </a:rPr>
              <a:t> Conflict Principles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4E3D1F-1FD8-4BDC-A36C-982D484526CE}"/>
              </a:ext>
            </a:extLst>
          </p:cNvPr>
          <p:cNvSpPr/>
          <p:nvPr/>
        </p:nvSpPr>
        <p:spPr>
          <a:xfrm>
            <a:off x="519041" y="3171390"/>
            <a:ext cx="1569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Conflict is inevitable.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777206-C73D-41D7-9074-119C1CE9D04B}"/>
              </a:ext>
            </a:extLst>
          </p:cNvPr>
          <p:cNvSpPr/>
          <p:nvPr/>
        </p:nvSpPr>
        <p:spPr>
          <a:xfrm>
            <a:off x="2566482" y="3171389"/>
            <a:ext cx="1569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Conflict is neutral.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3C4D14-5AFC-47DF-8F77-BF05F2C49E9A}"/>
              </a:ext>
            </a:extLst>
          </p:cNvPr>
          <p:cNvSpPr/>
          <p:nvPr/>
        </p:nvSpPr>
        <p:spPr>
          <a:xfrm>
            <a:off x="4805760" y="3032891"/>
            <a:ext cx="15697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You cannot </a:t>
            </a:r>
            <a:r>
              <a:rPr lang="en-US" b="1" dirty="0">
                <a:solidFill>
                  <a:schemeClr val="accent4"/>
                </a:solidFill>
              </a:rPr>
              <a:t>NOT </a:t>
            </a:r>
            <a:r>
              <a:rPr lang="en-US" dirty="0"/>
              <a:t>deal with Conflict.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BBDB2D-C930-4A3C-8C25-B14E765A2EF1}"/>
              </a:ext>
            </a:extLst>
          </p:cNvPr>
          <p:cNvSpPr/>
          <p:nvPr/>
        </p:nvSpPr>
        <p:spPr>
          <a:xfrm>
            <a:off x="7127009" y="3032890"/>
            <a:ext cx="15697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There’s no </a:t>
            </a:r>
            <a:r>
              <a:rPr lang="en-US" b="1" dirty="0">
                <a:solidFill>
                  <a:schemeClr val="accent4"/>
                </a:solidFill>
              </a:rPr>
              <a:t>“Right Way” </a:t>
            </a:r>
            <a:r>
              <a:rPr lang="en-US" dirty="0"/>
              <a:t>to deal with Conflict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ACC2E8-B9BE-47D9-A234-B3E9DF3B61EE}"/>
              </a:ext>
            </a:extLst>
          </p:cNvPr>
          <p:cNvCxnSpPr>
            <a:cxnSpLocks/>
          </p:cNvCxnSpPr>
          <p:nvPr/>
        </p:nvCxnSpPr>
        <p:spPr>
          <a:xfrm>
            <a:off x="2307431" y="2857500"/>
            <a:ext cx="0" cy="1757363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CE1701-C70A-4C9D-9E0F-A01690CCCCC9}"/>
              </a:ext>
            </a:extLst>
          </p:cNvPr>
          <p:cNvGrpSpPr/>
          <p:nvPr/>
        </p:nvGrpSpPr>
        <p:grpSpPr>
          <a:xfrm>
            <a:off x="519041" y="2029488"/>
            <a:ext cx="366701" cy="96252"/>
            <a:chOff x="961274" y="4079552"/>
            <a:chExt cx="488934" cy="128336"/>
          </a:xfrm>
          <a:solidFill>
            <a:schemeClr val="bg1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F95C2A0-BF9F-49D0-9954-B4FB5A0DCB26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EE45AC-9E3E-459E-8630-DBDD5DE7BD32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26F25D7-5DD4-4976-89ED-FD64065DE27B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</p:spTree>
    <p:extLst>
      <p:ext uri="{BB962C8B-B14F-4D97-AF65-F5344CB8AC3E}">
        <p14:creationId xmlns:p14="http://schemas.microsoft.com/office/powerpoint/2010/main" val="1077152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CBB35A8-CB34-45F4-A0D6-743C2D250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424"/>
            <a:ext cx="9144000" cy="25857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CA0DC9-2FC7-424D-B9EA-7237BF7E5E72}"/>
              </a:ext>
            </a:extLst>
          </p:cNvPr>
          <p:cNvSpPr/>
          <p:nvPr/>
        </p:nvSpPr>
        <p:spPr>
          <a:xfrm>
            <a:off x="0" y="-17424"/>
            <a:ext cx="9144000" cy="2585744"/>
          </a:xfrm>
          <a:prstGeom prst="rect">
            <a:avLst/>
          </a:prstGeom>
          <a:gradFill flip="none" rotWithShape="1">
            <a:gsLst>
              <a:gs pos="4000">
                <a:schemeClr val="accent1">
                  <a:alpha val="80000"/>
                </a:schemeClr>
              </a:gs>
              <a:gs pos="100000">
                <a:schemeClr val="accent4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DAF089-D8C6-49BC-9817-8CDE64A13799}"/>
              </a:ext>
            </a:extLst>
          </p:cNvPr>
          <p:cNvSpPr/>
          <p:nvPr/>
        </p:nvSpPr>
        <p:spPr>
          <a:xfrm>
            <a:off x="5072062" y="1028632"/>
            <a:ext cx="33575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Trebuchet MS" panose="020B0603020202020204" pitchFamily="34" charset="0"/>
              </a:rPr>
              <a:t>Thomas/</a:t>
            </a:r>
            <a:r>
              <a:rPr lang="en-US" sz="2700" b="1" dirty="0" err="1">
                <a:solidFill>
                  <a:schemeClr val="bg1"/>
                </a:solidFill>
                <a:latin typeface="Trebuchet MS" panose="020B0603020202020204" pitchFamily="34" charset="0"/>
              </a:rPr>
              <a:t>Kilmann</a:t>
            </a:r>
            <a:r>
              <a:rPr lang="en-US" sz="27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2700" b="1">
                <a:solidFill>
                  <a:schemeClr val="bg1"/>
                </a:solidFill>
                <a:latin typeface="Trebuchet MS" panose="020B0603020202020204" pitchFamily="34" charset="0"/>
              </a:rPr>
              <a:t>Conflict Model</a:t>
            </a:r>
            <a:endParaRPr lang="en-US" sz="27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CE1701-C70A-4C9D-9E0F-A01690CCCCC9}"/>
              </a:ext>
            </a:extLst>
          </p:cNvPr>
          <p:cNvGrpSpPr/>
          <p:nvPr/>
        </p:nvGrpSpPr>
        <p:grpSpPr>
          <a:xfrm>
            <a:off x="5176766" y="2029488"/>
            <a:ext cx="366701" cy="96252"/>
            <a:chOff x="961274" y="4079552"/>
            <a:chExt cx="488934" cy="128336"/>
          </a:xfrm>
          <a:solidFill>
            <a:schemeClr val="bg1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F95C2A0-BF9F-49D0-9954-B4FB5A0DCB26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EE45AC-9E3E-459E-8630-DBDD5DE7BD32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26F25D7-5DD4-4976-89ED-FD64065DE27B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F66162F7-D989-4D4E-979C-B5536CF93E12}"/>
              </a:ext>
            </a:extLst>
          </p:cNvPr>
          <p:cNvSpPr/>
          <p:nvPr/>
        </p:nvSpPr>
        <p:spPr>
          <a:xfrm>
            <a:off x="787401" y="736599"/>
            <a:ext cx="3784600" cy="3670302"/>
          </a:xfrm>
          <a:prstGeom prst="roundRect">
            <a:avLst>
              <a:gd name="adj" fmla="val 1380"/>
            </a:avLst>
          </a:prstGeom>
          <a:solidFill>
            <a:schemeClr val="bg1"/>
          </a:solidFill>
          <a:ln>
            <a:noFill/>
          </a:ln>
          <a:effectLst>
            <a:outerShdw blurRad="381000" dist="190500" dir="5400000" algn="t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rgbClr val="FFFFFF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824BEA9-494A-4ACB-BDA6-D2F24DE8F532}"/>
              </a:ext>
            </a:extLst>
          </p:cNvPr>
          <p:cNvGrpSpPr/>
          <p:nvPr/>
        </p:nvGrpSpPr>
        <p:grpSpPr>
          <a:xfrm>
            <a:off x="1373287" y="1042210"/>
            <a:ext cx="2881277" cy="2881277"/>
            <a:chOff x="1504489" y="1550564"/>
            <a:chExt cx="3756871" cy="3756872"/>
          </a:xfrm>
        </p:grpSpPr>
        <p:sp>
          <p:nvSpPr>
            <p:cNvPr id="36" name="Pie 11">
              <a:extLst>
                <a:ext uri="{FF2B5EF4-FFF2-40B4-BE49-F238E27FC236}">
                  <a16:creationId xmlns:a16="http://schemas.microsoft.com/office/drawing/2014/main" id="{6AB740A6-0A58-4443-BF43-221C647F980C}"/>
                </a:ext>
              </a:extLst>
            </p:cNvPr>
            <p:cNvSpPr/>
            <p:nvPr/>
          </p:nvSpPr>
          <p:spPr>
            <a:xfrm>
              <a:off x="1504489" y="1550564"/>
              <a:ext cx="1836033" cy="1836033"/>
            </a:xfrm>
            <a:prstGeom prst="pieWedg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Pie 9">
              <a:extLst>
                <a:ext uri="{FF2B5EF4-FFF2-40B4-BE49-F238E27FC236}">
                  <a16:creationId xmlns:a16="http://schemas.microsoft.com/office/drawing/2014/main" id="{0624479C-37E1-4C51-AE42-A9680F3E6AC6}"/>
                </a:ext>
              </a:extLst>
            </p:cNvPr>
            <p:cNvSpPr/>
            <p:nvPr/>
          </p:nvSpPr>
          <p:spPr>
            <a:xfrm rot="5400000">
              <a:off x="3425327" y="1550564"/>
              <a:ext cx="1836033" cy="1836033"/>
            </a:xfrm>
            <a:prstGeom prst="pieWedge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Pie 7">
              <a:extLst>
                <a:ext uri="{FF2B5EF4-FFF2-40B4-BE49-F238E27FC236}">
                  <a16:creationId xmlns:a16="http://schemas.microsoft.com/office/drawing/2014/main" id="{5A964C70-96E4-45D4-BE32-32D0654BCF43}"/>
                </a:ext>
              </a:extLst>
            </p:cNvPr>
            <p:cNvSpPr/>
            <p:nvPr/>
          </p:nvSpPr>
          <p:spPr>
            <a:xfrm rot="10800000">
              <a:off x="3425327" y="3471403"/>
              <a:ext cx="1836033" cy="1836033"/>
            </a:xfrm>
            <a:prstGeom prst="pieWedg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Pie 5">
              <a:extLst>
                <a:ext uri="{FF2B5EF4-FFF2-40B4-BE49-F238E27FC236}">
                  <a16:creationId xmlns:a16="http://schemas.microsoft.com/office/drawing/2014/main" id="{1116355E-A153-4FB0-A4C3-056FC52AD48B}"/>
                </a:ext>
              </a:extLst>
            </p:cNvPr>
            <p:cNvSpPr/>
            <p:nvPr/>
          </p:nvSpPr>
          <p:spPr>
            <a:xfrm rot="16200000">
              <a:off x="1504490" y="3471403"/>
              <a:ext cx="1836033" cy="1836033"/>
            </a:xfrm>
            <a:prstGeom prst="pieWedg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471F99B-A798-4163-8470-0EFD8580BB68}"/>
              </a:ext>
            </a:extLst>
          </p:cNvPr>
          <p:cNvSpPr/>
          <p:nvPr/>
        </p:nvSpPr>
        <p:spPr>
          <a:xfrm>
            <a:off x="1604660" y="1674759"/>
            <a:ext cx="1069525" cy="30008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cs typeface="Arial Narrow"/>
              </a:rPr>
              <a:t>Competing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A1E4FB-0FF9-4FDF-9EDC-835307B483EB}"/>
              </a:ext>
            </a:extLst>
          </p:cNvPr>
          <p:cNvSpPr/>
          <p:nvPr/>
        </p:nvSpPr>
        <p:spPr>
          <a:xfrm>
            <a:off x="2836844" y="1674759"/>
            <a:ext cx="1252267" cy="30008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cs typeface="Arial Narrow"/>
              </a:rPr>
              <a:t>Collaborating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AC5EA1-5617-4153-BE9C-4FB4F36ADFF8}"/>
              </a:ext>
            </a:extLst>
          </p:cNvPr>
          <p:cNvSpPr/>
          <p:nvPr/>
        </p:nvSpPr>
        <p:spPr>
          <a:xfrm>
            <a:off x="1434678" y="2963367"/>
            <a:ext cx="1409488" cy="30008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cs typeface="Arial Narrow"/>
              </a:rPr>
              <a:t>Avoiding (3-D’s)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AAEED1-ADA6-4630-B7F6-DBEE8B672371}"/>
              </a:ext>
            </a:extLst>
          </p:cNvPr>
          <p:cNvSpPr/>
          <p:nvPr/>
        </p:nvSpPr>
        <p:spPr>
          <a:xfrm>
            <a:off x="2726237" y="2963367"/>
            <a:ext cx="1473480" cy="30008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  <a:cs typeface="Arial Narrow"/>
              </a:rPr>
              <a:t>Accommodating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6059B4-284B-42BA-BE6C-76A1ACC13037}"/>
              </a:ext>
            </a:extLst>
          </p:cNvPr>
          <p:cNvSpPr/>
          <p:nvPr/>
        </p:nvSpPr>
        <p:spPr>
          <a:xfrm>
            <a:off x="2235201" y="2006600"/>
            <a:ext cx="1181099" cy="9779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C36BB6-B2F9-4D02-81AE-BF839D28D079}"/>
              </a:ext>
            </a:extLst>
          </p:cNvPr>
          <p:cNvSpPr/>
          <p:nvPr/>
        </p:nvSpPr>
        <p:spPr>
          <a:xfrm>
            <a:off x="2163766" y="2316779"/>
            <a:ext cx="1348446" cy="30008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  <a:cs typeface="Arial Narrow"/>
              </a:rPr>
              <a:t>Compromising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0F419F3-696B-42E7-8700-842C4ABFADC2}"/>
              </a:ext>
            </a:extLst>
          </p:cNvPr>
          <p:cNvCxnSpPr/>
          <p:nvPr/>
        </p:nvCxnSpPr>
        <p:spPr>
          <a:xfrm>
            <a:off x="1270834" y="959682"/>
            <a:ext cx="0" cy="30463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520D4D3-91B4-4127-922C-7B0B070F8A76}"/>
              </a:ext>
            </a:extLst>
          </p:cNvPr>
          <p:cNvCxnSpPr/>
          <p:nvPr/>
        </p:nvCxnSpPr>
        <p:spPr>
          <a:xfrm rot="5400000">
            <a:off x="2794001" y="2482848"/>
            <a:ext cx="0" cy="30463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6B2D683-1262-4604-9749-4F9CC9DCA401}"/>
              </a:ext>
            </a:extLst>
          </p:cNvPr>
          <p:cNvSpPr/>
          <p:nvPr/>
        </p:nvSpPr>
        <p:spPr>
          <a:xfrm>
            <a:off x="3603625" y="4006555"/>
            <a:ext cx="791147" cy="2539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 Narrow"/>
              </a:rPr>
              <a:t>High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A29A56-CA7D-428C-B1A6-9E3B87652B69}"/>
              </a:ext>
            </a:extLst>
          </p:cNvPr>
          <p:cNvSpPr/>
          <p:nvPr/>
        </p:nvSpPr>
        <p:spPr>
          <a:xfrm>
            <a:off x="939806" y="4006555"/>
            <a:ext cx="752475" cy="2539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 Narrow"/>
              </a:rPr>
              <a:t>Low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E0414D-BAD6-4768-BAFA-8B12B5701187}"/>
              </a:ext>
            </a:extLst>
          </p:cNvPr>
          <p:cNvSpPr/>
          <p:nvPr/>
        </p:nvSpPr>
        <p:spPr>
          <a:xfrm>
            <a:off x="755651" y="872830"/>
            <a:ext cx="523875" cy="2539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 Narrow"/>
              </a:rPr>
              <a:t>High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72FAA6-D659-450D-B114-3904635F5A6E}"/>
              </a:ext>
            </a:extLst>
          </p:cNvPr>
          <p:cNvSpPr/>
          <p:nvPr/>
        </p:nvSpPr>
        <p:spPr>
          <a:xfrm>
            <a:off x="2104548" y="3856514"/>
            <a:ext cx="1514952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500" dirty="0">
                <a:solidFill>
                  <a:srgbClr val="595959"/>
                </a:solidFill>
                <a:cs typeface="Arial Narrow"/>
              </a:rPr>
              <a:t>Cooperativeness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70B67C-29FC-44E0-BD5E-D65E435F571A}"/>
              </a:ext>
            </a:extLst>
          </p:cNvPr>
          <p:cNvSpPr/>
          <p:nvPr/>
        </p:nvSpPr>
        <p:spPr>
          <a:xfrm rot="16200000">
            <a:off x="426754" y="2321267"/>
            <a:ext cx="1378907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500" dirty="0">
                <a:solidFill>
                  <a:srgbClr val="595959"/>
                </a:solidFill>
                <a:cs typeface="Arial Narrow"/>
              </a:rPr>
              <a:t>Assertiveness</a:t>
            </a:r>
          </a:p>
        </p:txBody>
      </p:sp>
    </p:spTree>
    <p:extLst>
      <p:ext uri="{BB962C8B-B14F-4D97-AF65-F5344CB8AC3E}">
        <p14:creationId xmlns:p14="http://schemas.microsoft.com/office/powerpoint/2010/main" val="13565475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3" grpId="0"/>
      <p:bldP spid="24" grpId="0"/>
      <p:bldP spid="25" grpId="0"/>
      <p:bldP spid="26" grpId="0"/>
      <p:bldP spid="28" grpId="0"/>
      <p:bldP spid="31" grpId="0"/>
      <p:bldP spid="32" grpId="0"/>
      <p:bldP spid="33" grpId="0"/>
      <p:bldP spid="34" grpId="0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1B7F5B-0C69-439E-A7BE-453A0B29B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85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1E6897-53A2-487B-9122-95195542220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6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707869-EDC0-4617-AF23-BF33D5A7E0C7}"/>
              </a:ext>
            </a:extLst>
          </p:cNvPr>
          <p:cNvSpPr/>
          <p:nvPr/>
        </p:nvSpPr>
        <p:spPr>
          <a:xfrm>
            <a:off x="644011" y="1983491"/>
            <a:ext cx="3149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d-ID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The “BEST” Feedback Model</a:t>
            </a:r>
            <a:endParaRPr lang="id-ID" sz="27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F7B622-8E6D-4D58-8A30-35152131BD31}"/>
              </a:ext>
            </a:extLst>
          </p:cNvPr>
          <p:cNvGrpSpPr/>
          <p:nvPr/>
        </p:nvGrpSpPr>
        <p:grpSpPr>
          <a:xfrm>
            <a:off x="720955" y="3010238"/>
            <a:ext cx="366701" cy="96252"/>
            <a:chOff x="961274" y="4079552"/>
            <a:chExt cx="488934" cy="12833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DB74CB0-A19D-42F5-B93D-8953FA14C524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8D15E09-65BE-4E23-A610-ADAB291D5060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FB2BD63-19B5-43B2-A538-63058D42451B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C8A53D3-4715-4CAF-9AF3-6C9F5DE90A90}"/>
              </a:ext>
            </a:extLst>
          </p:cNvPr>
          <p:cNvGrpSpPr/>
          <p:nvPr/>
        </p:nvGrpSpPr>
        <p:grpSpPr>
          <a:xfrm>
            <a:off x="4426902" y="1387351"/>
            <a:ext cx="4674326" cy="467749"/>
            <a:chOff x="6376659" y="1849801"/>
            <a:chExt cx="6232435" cy="6236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07E3A93-C74E-4BD5-B9B4-4960D0C55F8A}"/>
                </a:ext>
              </a:extLst>
            </p:cNvPr>
            <p:cNvSpPr/>
            <p:nvPr/>
          </p:nvSpPr>
          <p:spPr>
            <a:xfrm>
              <a:off x="6376659" y="1849801"/>
              <a:ext cx="6232435" cy="62366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100"/>
            </a:p>
          </p:txBody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B558C2B2-4059-45B7-B9FB-B83E77BBD2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7748" y="1879406"/>
              <a:ext cx="3614751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d-ID" sz="2100" dirty="0">
                  <a:solidFill>
                    <a:schemeClr val="bg1"/>
                  </a:solidFill>
                </a:rPr>
                <a:t>Behavioral  Description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61937B-945F-4A02-8B40-FB66A70370BD}"/>
              </a:ext>
            </a:extLst>
          </p:cNvPr>
          <p:cNvGrpSpPr/>
          <p:nvPr/>
        </p:nvGrpSpPr>
        <p:grpSpPr>
          <a:xfrm>
            <a:off x="3586840" y="1240731"/>
            <a:ext cx="743243" cy="2649916"/>
            <a:chOff x="5256577" y="1654308"/>
            <a:chExt cx="990991" cy="35332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CDEEF1-EF69-42D7-BD8E-FC4604FAF602}"/>
                </a:ext>
              </a:extLst>
            </p:cNvPr>
            <p:cNvGrpSpPr/>
            <p:nvPr/>
          </p:nvGrpSpPr>
          <p:grpSpPr>
            <a:xfrm rot="5400000">
              <a:off x="3985462" y="2925423"/>
              <a:ext cx="3533221" cy="990991"/>
              <a:chOff x="1919514" y="2420410"/>
              <a:chExt cx="5396360" cy="1513561"/>
            </a:xfrm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91F1B57-F623-4EC8-9CC8-0FBC2F76D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7835" y="2420410"/>
                <a:ext cx="1498039" cy="746760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 dirty="0"/>
              </a:p>
            </p:txBody>
          </p:sp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A74980C6-7F0A-4710-A750-10169DC1B7D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517043" y="3187211"/>
                <a:ext cx="1498039" cy="746760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 dirty="0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81BEBB0B-A64B-4792-A344-CF4D778B3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5847" y="2420410"/>
                <a:ext cx="1498039" cy="746760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 dirty="0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1D77888C-5839-48C7-AE84-D036C6896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9514" y="2440451"/>
                <a:ext cx="1498039" cy="746760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 dirty="0"/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A84EC33D-3002-4863-9ACD-177E0849D96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919514" y="3187211"/>
                <a:ext cx="1498039" cy="746760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chemeClr val="bg2">
                  <a:lumMod val="8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 dirty="0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3BE90E0D-34E8-4EAA-A284-65DF38A1E06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3215847" y="3167170"/>
                <a:ext cx="1498039" cy="746760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 dirty="0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6EE6B5AC-394A-4659-852B-1577A74C9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7043" y="2440451"/>
                <a:ext cx="1498039" cy="746760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 dirty="0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8BB5D7AD-E897-4AA7-A2AC-AC31A45ADB4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5817835" y="3167170"/>
                <a:ext cx="1498039" cy="746760"/>
              </a:xfrm>
              <a:custGeom>
                <a:avLst/>
                <a:gdLst>
                  <a:gd name="T0" fmla="*/ 210 w 421"/>
                  <a:gd name="T1" fmla="*/ 57 h 210"/>
                  <a:gd name="T2" fmla="*/ 364 w 421"/>
                  <a:gd name="T3" fmla="*/ 210 h 210"/>
                  <a:gd name="T4" fmla="*/ 421 w 421"/>
                  <a:gd name="T5" fmla="*/ 210 h 210"/>
                  <a:gd name="T6" fmla="*/ 210 w 421"/>
                  <a:gd name="T7" fmla="*/ 0 h 210"/>
                  <a:gd name="T8" fmla="*/ 0 w 421"/>
                  <a:gd name="T9" fmla="*/ 210 h 210"/>
                  <a:gd name="T10" fmla="*/ 57 w 421"/>
                  <a:gd name="T11" fmla="*/ 210 h 210"/>
                  <a:gd name="T12" fmla="*/ 210 w 421"/>
                  <a:gd name="T13" fmla="*/ 5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210">
                    <a:moveTo>
                      <a:pt x="210" y="57"/>
                    </a:moveTo>
                    <a:cubicBezTo>
                      <a:pt x="295" y="57"/>
                      <a:pt x="364" y="126"/>
                      <a:pt x="364" y="210"/>
                    </a:cubicBezTo>
                    <a:cubicBezTo>
                      <a:pt x="421" y="210"/>
                      <a:pt x="421" y="210"/>
                      <a:pt x="421" y="210"/>
                    </a:cubicBezTo>
                    <a:cubicBezTo>
                      <a:pt x="421" y="93"/>
                      <a:pt x="327" y="0"/>
                      <a:pt x="210" y="0"/>
                    </a:cubicBezTo>
                    <a:cubicBezTo>
                      <a:pt x="93" y="0"/>
                      <a:pt x="0" y="93"/>
                      <a:pt x="0" y="210"/>
                    </a:cubicBezTo>
                    <a:cubicBezTo>
                      <a:pt x="57" y="210"/>
                      <a:pt x="57" y="210"/>
                      <a:pt x="57" y="210"/>
                    </a:cubicBezTo>
                    <a:cubicBezTo>
                      <a:pt x="57" y="126"/>
                      <a:pt x="126" y="57"/>
                      <a:pt x="210" y="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 dirty="0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BE11AEF-EC83-4BB9-AA34-B1713FFFD711}"/>
                </a:ext>
              </a:extLst>
            </p:cNvPr>
            <p:cNvSpPr/>
            <p:nvPr/>
          </p:nvSpPr>
          <p:spPr>
            <a:xfrm>
              <a:off x="5553138" y="1880061"/>
              <a:ext cx="459955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spcAft>
                  <a:spcPts val="2250"/>
                </a:spcAft>
              </a:pPr>
              <a:r>
                <a:rPr lang="en-US" altLang="id-ID" sz="2100" b="1" dirty="0">
                  <a:solidFill>
                    <a:schemeClr val="accent1"/>
                  </a:solidFill>
                  <a:latin typeface="Trebuchet MS" panose="020B0603020202020204" pitchFamily="34" charset="0"/>
                </a:rPr>
                <a:t>B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8943C23-0C65-41DF-90DC-B4D003EF1B7F}"/>
                </a:ext>
              </a:extLst>
            </p:cNvPr>
            <p:cNvSpPr/>
            <p:nvPr/>
          </p:nvSpPr>
          <p:spPr>
            <a:xfrm>
              <a:off x="5553138" y="2724275"/>
              <a:ext cx="451405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spcAft>
                  <a:spcPts val="2250"/>
                </a:spcAft>
              </a:pPr>
              <a:r>
                <a:rPr lang="id-ID" altLang="id-ID" sz="2100" b="1" dirty="0">
                  <a:solidFill>
                    <a:schemeClr val="accent2"/>
                  </a:solidFill>
                  <a:latin typeface="Trebuchet MS" panose="020B0603020202020204" pitchFamily="34" charset="0"/>
                </a:rPr>
                <a:t>E</a:t>
              </a:r>
              <a:endParaRPr lang="en-US" altLang="id-ID" sz="2100" b="1" dirty="0">
                <a:solidFill>
                  <a:schemeClr val="accent2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07D0EA4-670E-4BD0-9760-8E086470FC38}"/>
                </a:ext>
              </a:extLst>
            </p:cNvPr>
            <p:cNvSpPr/>
            <p:nvPr/>
          </p:nvSpPr>
          <p:spPr>
            <a:xfrm>
              <a:off x="5553138" y="3571370"/>
              <a:ext cx="430032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spcAft>
                  <a:spcPts val="2250"/>
                </a:spcAft>
              </a:pPr>
              <a:r>
                <a:rPr lang="id-ID" altLang="id-ID" sz="2100" b="1" dirty="0">
                  <a:solidFill>
                    <a:schemeClr val="accent3"/>
                  </a:solidFill>
                  <a:latin typeface="Trebuchet MS" panose="020B0603020202020204" pitchFamily="34" charset="0"/>
                </a:rPr>
                <a:t>S</a:t>
              </a:r>
              <a:endParaRPr lang="en-US" altLang="id-ID" sz="2100" b="1" dirty="0">
                <a:solidFill>
                  <a:schemeClr val="accent3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D97FB18-5774-4849-9BF8-48E509984A33}"/>
                </a:ext>
              </a:extLst>
            </p:cNvPr>
            <p:cNvSpPr/>
            <p:nvPr/>
          </p:nvSpPr>
          <p:spPr>
            <a:xfrm>
              <a:off x="5553138" y="4435504"/>
              <a:ext cx="466368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spcAft>
                  <a:spcPts val="2250"/>
                </a:spcAft>
              </a:pPr>
              <a:r>
                <a:rPr lang="id-ID" altLang="id-ID" sz="2100" b="1" dirty="0">
                  <a:solidFill>
                    <a:schemeClr val="accent4"/>
                  </a:solidFill>
                  <a:latin typeface="Trebuchet MS" panose="020B0603020202020204" pitchFamily="34" charset="0"/>
                </a:rPr>
                <a:t>T</a:t>
              </a:r>
              <a:endParaRPr lang="en-US" altLang="id-ID" sz="2100" b="1" dirty="0">
                <a:solidFill>
                  <a:schemeClr val="accent4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12C618-26AF-46DB-8FA6-B1D4B59AFEF5}"/>
              </a:ext>
            </a:extLst>
          </p:cNvPr>
          <p:cNvGrpSpPr/>
          <p:nvPr/>
        </p:nvGrpSpPr>
        <p:grpSpPr>
          <a:xfrm>
            <a:off x="4426902" y="2048515"/>
            <a:ext cx="4674326" cy="467749"/>
            <a:chOff x="6376659" y="2731353"/>
            <a:chExt cx="6232435" cy="62366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67F02E5-156F-4920-BD2C-A3B7208DEA41}"/>
                </a:ext>
              </a:extLst>
            </p:cNvPr>
            <p:cNvSpPr/>
            <p:nvPr/>
          </p:nvSpPr>
          <p:spPr>
            <a:xfrm>
              <a:off x="6376659" y="2731353"/>
              <a:ext cx="6232435" cy="62366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100"/>
            </a:p>
          </p:txBody>
        </p:sp>
        <p:sp>
          <p:nvSpPr>
            <p:cNvPr id="27" name="TextBox 5">
              <a:extLst>
                <a:ext uri="{FF2B5EF4-FFF2-40B4-BE49-F238E27FC236}">
                  <a16:creationId xmlns:a16="http://schemas.microsoft.com/office/drawing/2014/main" id="{1C8DACF3-1DFF-4E23-9277-3A575D541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7748" y="2761556"/>
              <a:ext cx="3428204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id-ID" sz="2100" dirty="0">
                  <a:solidFill>
                    <a:schemeClr val="bg1"/>
                  </a:solidFill>
                </a:rPr>
                <a:t>Express Your Feelings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B5DD83E-7301-43A8-8FB2-052FCFA81D64}"/>
              </a:ext>
            </a:extLst>
          </p:cNvPr>
          <p:cNvGrpSpPr/>
          <p:nvPr/>
        </p:nvGrpSpPr>
        <p:grpSpPr>
          <a:xfrm>
            <a:off x="4426902" y="2695011"/>
            <a:ext cx="4674326" cy="467749"/>
            <a:chOff x="6376659" y="3593347"/>
            <a:chExt cx="6232435" cy="62366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63376CC-04D7-41A3-927A-A88153379B70}"/>
                </a:ext>
              </a:extLst>
            </p:cNvPr>
            <p:cNvSpPr/>
            <p:nvPr/>
          </p:nvSpPr>
          <p:spPr>
            <a:xfrm>
              <a:off x="6376659" y="3593347"/>
              <a:ext cx="6232435" cy="623665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100"/>
            </a:p>
          </p:txBody>
        </p: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1A97C680-8161-4404-9B88-C835BCEC1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7748" y="3645378"/>
              <a:ext cx="1977464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id-ID" sz="2100" dirty="0">
                  <a:solidFill>
                    <a:schemeClr val="bg1"/>
                  </a:solidFill>
                </a:rPr>
                <a:t>Solicit Input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AA20284-0D02-4585-AA61-74E134E0C93F}"/>
              </a:ext>
            </a:extLst>
          </p:cNvPr>
          <p:cNvGrpSpPr/>
          <p:nvPr/>
        </p:nvGrpSpPr>
        <p:grpSpPr>
          <a:xfrm>
            <a:off x="4426902" y="3329814"/>
            <a:ext cx="4674326" cy="467749"/>
            <a:chOff x="6376659" y="4439752"/>
            <a:chExt cx="6232435" cy="6236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D4EFBDC-C281-4DF5-A790-84BDE134519D}"/>
                </a:ext>
              </a:extLst>
            </p:cNvPr>
            <p:cNvSpPr/>
            <p:nvPr/>
          </p:nvSpPr>
          <p:spPr>
            <a:xfrm>
              <a:off x="6376659" y="4439752"/>
              <a:ext cx="6232435" cy="623665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100"/>
            </a:p>
          </p:txBody>
        </p:sp>
        <p:sp>
          <p:nvSpPr>
            <p:cNvPr id="29" name="TextBox 5">
              <a:extLst>
                <a:ext uri="{FF2B5EF4-FFF2-40B4-BE49-F238E27FC236}">
                  <a16:creationId xmlns:a16="http://schemas.microsoft.com/office/drawing/2014/main" id="{E169B455-C641-4651-B203-58F7FAE9C6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7748" y="4453021"/>
              <a:ext cx="3722131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id-ID" sz="2100" dirty="0">
                  <a:solidFill>
                    <a:schemeClr val="bg1"/>
                  </a:solidFill>
                </a:rPr>
                <a:t>Talk About Expectations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290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0E67F1-3A31-466E-B8A1-87562E6CAB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8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94A42D-C267-4188-B10E-1A12359728B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381B23A-9875-41F8-9AFE-0061B18359C5}"/>
              </a:ext>
            </a:extLst>
          </p:cNvPr>
          <p:cNvSpPr txBox="1">
            <a:spLocks/>
          </p:cNvSpPr>
          <p:nvPr/>
        </p:nvSpPr>
        <p:spPr>
          <a:xfrm>
            <a:off x="2731859" y="1552261"/>
            <a:ext cx="5553075" cy="29372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id-ID" sz="4500" b="1">
              <a:solidFill>
                <a:srgbClr val="339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C79B26-D905-46C3-BE3B-518B9619FAC6}"/>
              </a:ext>
            </a:extLst>
          </p:cNvPr>
          <p:cNvSpPr/>
          <p:nvPr/>
        </p:nvSpPr>
        <p:spPr>
          <a:xfrm>
            <a:off x="1624013" y="2472678"/>
            <a:ext cx="597217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4050" b="1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Pizazz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850279-3B64-41CF-9551-C478EE52DD83}"/>
              </a:ext>
            </a:extLst>
          </p:cNvPr>
          <p:cNvCxnSpPr>
            <a:cxnSpLocks/>
          </p:cNvCxnSpPr>
          <p:nvPr/>
        </p:nvCxnSpPr>
        <p:spPr>
          <a:xfrm flipH="1">
            <a:off x="2659382" y="2900363"/>
            <a:ext cx="6887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62F7F0-FA0F-42C4-A1C0-BACAB4E33651}"/>
              </a:ext>
            </a:extLst>
          </p:cNvPr>
          <p:cNvCxnSpPr>
            <a:cxnSpLocks/>
          </p:cNvCxnSpPr>
          <p:nvPr/>
        </p:nvCxnSpPr>
        <p:spPr>
          <a:xfrm flipH="1">
            <a:off x="5728425" y="2900363"/>
            <a:ext cx="6887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8">
            <a:extLst>
              <a:ext uri="{FF2B5EF4-FFF2-40B4-BE49-F238E27FC236}">
                <a16:creationId xmlns:a16="http://schemas.microsoft.com/office/drawing/2014/main" id="{DE8FB53D-BAAD-4666-B73D-36F754CB27B0}"/>
              </a:ext>
            </a:extLst>
          </p:cNvPr>
          <p:cNvSpPr>
            <a:spLocks noEditPoints="1"/>
          </p:cNvSpPr>
          <p:nvPr/>
        </p:nvSpPr>
        <p:spPr bwMode="auto">
          <a:xfrm>
            <a:off x="4196603" y="1206224"/>
            <a:ext cx="750795" cy="692074"/>
          </a:xfrm>
          <a:custGeom>
            <a:avLst/>
            <a:gdLst>
              <a:gd name="T0" fmla="*/ 58 w 179"/>
              <a:gd name="T1" fmla="*/ 73 h 165"/>
              <a:gd name="T2" fmla="*/ 18 w 179"/>
              <a:gd name="T3" fmla="*/ 73 h 165"/>
              <a:gd name="T4" fmla="*/ 18 w 179"/>
              <a:gd name="T5" fmla="*/ 154 h 165"/>
              <a:gd name="T6" fmla="*/ 58 w 179"/>
              <a:gd name="T7" fmla="*/ 154 h 165"/>
              <a:gd name="T8" fmla="*/ 58 w 179"/>
              <a:gd name="T9" fmla="*/ 73 h 165"/>
              <a:gd name="T10" fmla="*/ 51 w 179"/>
              <a:gd name="T11" fmla="*/ 146 h 165"/>
              <a:gd name="T12" fmla="*/ 25 w 179"/>
              <a:gd name="T13" fmla="*/ 146 h 165"/>
              <a:gd name="T14" fmla="*/ 25 w 179"/>
              <a:gd name="T15" fmla="*/ 81 h 165"/>
              <a:gd name="T16" fmla="*/ 51 w 179"/>
              <a:gd name="T17" fmla="*/ 81 h 165"/>
              <a:gd name="T18" fmla="*/ 51 w 179"/>
              <a:gd name="T19" fmla="*/ 146 h 165"/>
              <a:gd name="T20" fmla="*/ 113 w 179"/>
              <a:gd name="T21" fmla="*/ 41 h 165"/>
              <a:gd name="T22" fmla="*/ 73 w 179"/>
              <a:gd name="T23" fmla="*/ 41 h 165"/>
              <a:gd name="T24" fmla="*/ 73 w 179"/>
              <a:gd name="T25" fmla="*/ 154 h 165"/>
              <a:gd name="T26" fmla="*/ 113 w 179"/>
              <a:gd name="T27" fmla="*/ 154 h 165"/>
              <a:gd name="T28" fmla="*/ 113 w 179"/>
              <a:gd name="T29" fmla="*/ 41 h 165"/>
              <a:gd name="T30" fmla="*/ 106 w 179"/>
              <a:gd name="T31" fmla="*/ 146 h 165"/>
              <a:gd name="T32" fmla="*/ 80 w 179"/>
              <a:gd name="T33" fmla="*/ 146 h 165"/>
              <a:gd name="T34" fmla="*/ 80 w 179"/>
              <a:gd name="T35" fmla="*/ 48 h 165"/>
              <a:gd name="T36" fmla="*/ 106 w 179"/>
              <a:gd name="T37" fmla="*/ 48 h 165"/>
              <a:gd name="T38" fmla="*/ 106 w 179"/>
              <a:gd name="T39" fmla="*/ 146 h 165"/>
              <a:gd name="T40" fmla="*/ 168 w 179"/>
              <a:gd name="T41" fmla="*/ 0 h 165"/>
              <a:gd name="T42" fmla="*/ 128 w 179"/>
              <a:gd name="T43" fmla="*/ 0 h 165"/>
              <a:gd name="T44" fmla="*/ 128 w 179"/>
              <a:gd name="T45" fmla="*/ 154 h 165"/>
              <a:gd name="T46" fmla="*/ 168 w 179"/>
              <a:gd name="T47" fmla="*/ 154 h 165"/>
              <a:gd name="T48" fmla="*/ 168 w 179"/>
              <a:gd name="T49" fmla="*/ 0 h 165"/>
              <a:gd name="T50" fmla="*/ 160 w 179"/>
              <a:gd name="T51" fmla="*/ 146 h 165"/>
              <a:gd name="T52" fmla="*/ 135 w 179"/>
              <a:gd name="T53" fmla="*/ 146 h 165"/>
              <a:gd name="T54" fmla="*/ 135 w 179"/>
              <a:gd name="T55" fmla="*/ 8 h 165"/>
              <a:gd name="T56" fmla="*/ 160 w 179"/>
              <a:gd name="T57" fmla="*/ 8 h 165"/>
              <a:gd name="T58" fmla="*/ 160 w 179"/>
              <a:gd name="T59" fmla="*/ 146 h 165"/>
              <a:gd name="T60" fmla="*/ 0 w 179"/>
              <a:gd name="T61" fmla="*/ 157 h 165"/>
              <a:gd name="T62" fmla="*/ 0 w 179"/>
              <a:gd name="T63" fmla="*/ 165 h 165"/>
              <a:gd name="T64" fmla="*/ 179 w 179"/>
              <a:gd name="T65" fmla="*/ 165 h 165"/>
              <a:gd name="T66" fmla="*/ 179 w 179"/>
              <a:gd name="T67" fmla="*/ 157 h 165"/>
              <a:gd name="T68" fmla="*/ 0 w 179"/>
              <a:gd name="T69" fmla="*/ 157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79" h="165">
                <a:moveTo>
                  <a:pt x="58" y="73"/>
                </a:moveTo>
                <a:lnTo>
                  <a:pt x="18" y="73"/>
                </a:lnTo>
                <a:lnTo>
                  <a:pt x="18" y="154"/>
                </a:lnTo>
                <a:lnTo>
                  <a:pt x="58" y="154"/>
                </a:lnTo>
                <a:lnTo>
                  <a:pt x="58" y="73"/>
                </a:lnTo>
                <a:close/>
                <a:moveTo>
                  <a:pt x="51" y="146"/>
                </a:moveTo>
                <a:lnTo>
                  <a:pt x="25" y="146"/>
                </a:lnTo>
                <a:lnTo>
                  <a:pt x="25" y="81"/>
                </a:lnTo>
                <a:lnTo>
                  <a:pt x="51" y="81"/>
                </a:lnTo>
                <a:lnTo>
                  <a:pt x="51" y="146"/>
                </a:lnTo>
                <a:close/>
                <a:moveTo>
                  <a:pt x="113" y="41"/>
                </a:moveTo>
                <a:lnTo>
                  <a:pt x="73" y="41"/>
                </a:lnTo>
                <a:lnTo>
                  <a:pt x="73" y="154"/>
                </a:lnTo>
                <a:lnTo>
                  <a:pt x="113" y="154"/>
                </a:lnTo>
                <a:lnTo>
                  <a:pt x="113" y="41"/>
                </a:lnTo>
                <a:close/>
                <a:moveTo>
                  <a:pt x="106" y="146"/>
                </a:moveTo>
                <a:lnTo>
                  <a:pt x="80" y="146"/>
                </a:lnTo>
                <a:lnTo>
                  <a:pt x="80" y="48"/>
                </a:lnTo>
                <a:lnTo>
                  <a:pt x="106" y="48"/>
                </a:lnTo>
                <a:lnTo>
                  <a:pt x="106" y="146"/>
                </a:lnTo>
                <a:close/>
                <a:moveTo>
                  <a:pt x="168" y="0"/>
                </a:moveTo>
                <a:lnTo>
                  <a:pt x="128" y="0"/>
                </a:lnTo>
                <a:lnTo>
                  <a:pt x="128" y="154"/>
                </a:lnTo>
                <a:lnTo>
                  <a:pt x="168" y="154"/>
                </a:lnTo>
                <a:lnTo>
                  <a:pt x="168" y="0"/>
                </a:lnTo>
                <a:close/>
                <a:moveTo>
                  <a:pt x="160" y="146"/>
                </a:moveTo>
                <a:lnTo>
                  <a:pt x="135" y="146"/>
                </a:lnTo>
                <a:lnTo>
                  <a:pt x="135" y="8"/>
                </a:lnTo>
                <a:lnTo>
                  <a:pt x="160" y="8"/>
                </a:lnTo>
                <a:lnTo>
                  <a:pt x="160" y="146"/>
                </a:lnTo>
                <a:close/>
                <a:moveTo>
                  <a:pt x="0" y="157"/>
                </a:moveTo>
                <a:lnTo>
                  <a:pt x="0" y="165"/>
                </a:lnTo>
                <a:lnTo>
                  <a:pt x="179" y="165"/>
                </a:lnTo>
                <a:lnTo>
                  <a:pt x="179" y="157"/>
                </a:lnTo>
                <a:lnTo>
                  <a:pt x="0" y="157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533718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42975"/>
            <a:ext cx="639127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50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EE1D0B-B678-46B1-A98E-2E4539D7E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3" b="781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C4344B-EB04-4F07-8161-9B547AC1462A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49032-34BC-4F61-A68D-ED94F6289BFD}"/>
              </a:ext>
            </a:extLst>
          </p:cNvPr>
          <p:cNvSpPr/>
          <p:nvPr/>
        </p:nvSpPr>
        <p:spPr>
          <a:xfrm>
            <a:off x="1010725" y="1300141"/>
            <a:ext cx="59721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d-ID" altLang="id-ID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THE</a:t>
            </a:r>
          </a:p>
          <a:p>
            <a:pPr>
              <a:lnSpc>
                <a:spcPct val="90000"/>
              </a:lnSpc>
            </a:pPr>
            <a:r>
              <a:rPr lang="id-ID" altLang="id-ID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MOMENT</a:t>
            </a:r>
            <a:endParaRPr lang="id-ID" altLang="id-ID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id-ID" altLang="id-ID" sz="40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OF</a:t>
            </a:r>
            <a:r>
              <a:rPr lang="id-ID" altLang="id-ID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Arial" panose="020B0604020202020204" pitchFamily="34" charset="0"/>
              </a:rPr>
              <a:t> TRUTH</a:t>
            </a:r>
            <a:endParaRPr lang="en-US" altLang="id-ID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8417B4-8C7B-4A3F-97BC-5B0F33BB0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400" y="440172"/>
            <a:ext cx="3245225" cy="374282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E95D5F-F0D2-458A-B8FB-10B70641FE16}"/>
              </a:ext>
            </a:extLst>
          </p:cNvPr>
          <p:cNvCxnSpPr/>
          <p:nvPr/>
        </p:nvCxnSpPr>
        <p:spPr>
          <a:xfrm>
            <a:off x="0" y="1185863"/>
            <a:ext cx="49863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DD6BBE-FFA2-4DCA-8000-376D9D29D6C7}"/>
              </a:ext>
            </a:extLst>
          </p:cNvPr>
          <p:cNvCxnSpPr>
            <a:cxnSpLocks/>
          </p:cNvCxnSpPr>
          <p:nvPr/>
        </p:nvCxnSpPr>
        <p:spPr>
          <a:xfrm>
            <a:off x="0" y="3862381"/>
            <a:ext cx="54149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95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C6980826-5FA8-45AD-9547-95F8382F1926}"/>
              </a:ext>
            </a:extLst>
          </p:cNvPr>
          <p:cNvGrpSpPr/>
          <p:nvPr/>
        </p:nvGrpSpPr>
        <p:grpSpPr>
          <a:xfrm>
            <a:off x="-1" y="-15783"/>
            <a:ext cx="9144001" cy="2057400"/>
            <a:chOff x="-1" y="-21044"/>
            <a:chExt cx="12192001" cy="27432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9EF0787-16C9-4F2A-BDE5-2AB640274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24325" y="-21044"/>
              <a:ext cx="8067675" cy="27432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5D9734E1-5EB6-4D54-BFA5-CF58B5EE9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r="48642"/>
            <a:stretch/>
          </p:blipFill>
          <p:spPr>
            <a:xfrm flipH="1">
              <a:off x="-1" y="-21044"/>
              <a:ext cx="4143374" cy="2743200"/>
            </a:xfrm>
            <a:prstGeom prst="rect">
              <a:avLst/>
            </a:prstGeom>
          </p:spPr>
        </p:pic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3FA88DE6-15B6-4556-807C-8FDBDE6D820B}"/>
              </a:ext>
            </a:extLst>
          </p:cNvPr>
          <p:cNvSpPr/>
          <p:nvPr/>
        </p:nvSpPr>
        <p:spPr>
          <a:xfrm>
            <a:off x="-15165" y="-15783"/>
            <a:ext cx="9159165" cy="2057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6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C3271F0-CC39-414D-B58C-47C3B07C3F9C}"/>
              </a:ext>
            </a:extLst>
          </p:cNvPr>
          <p:cNvSpPr/>
          <p:nvPr/>
        </p:nvSpPr>
        <p:spPr>
          <a:xfrm>
            <a:off x="1585913" y="339666"/>
            <a:ext cx="59721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2700" b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Moments of Truth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8E22CC-6AB4-4922-973D-0D915B8E0BB6}"/>
              </a:ext>
            </a:extLst>
          </p:cNvPr>
          <p:cNvGrpSpPr/>
          <p:nvPr/>
        </p:nvGrpSpPr>
        <p:grpSpPr>
          <a:xfrm>
            <a:off x="4388650" y="971277"/>
            <a:ext cx="366701" cy="96252"/>
            <a:chOff x="961274" y="4079552"/>
            <a:chExt cx="488934" cy="1283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89A2CAF-B61A-496C-B714-331E70BF74BB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7283784-7573-401D-BCC3-64FDCA545333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744103B-3B40-4502-A6AA-8B3D0A718B2D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02004B95-A2B7-4B15-80CC-71E7066110C1}"/>
              </a:ext>
            </a:extLst>
          </p:cNvPr>
          <p:cNvSpPr/>
          <p:nvPr/>
        </p:nvSpPr>
        <p:spPr>
          <a:xfrm>
            <a:off x="3223891" y="2232380"/>
            <a:ext cx="2599967" cy="2599967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662EE4-D54F-4D14-BCE3-28ED08146719}"/>
              </a:ext>
            </a:extLst>
          </p:cNvPr>
          <p:cNvSpPr/>
          <p:nvPr/>
        </p:nvSpPr>
        <p:spPr>
          <a:xfrm>
            <a:off x="3520846" y="2561426"/>
            <a:ext cx="1973720" cy="1973720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6EBE704-2259-45A3-80FD-EFD2B94CA253}"/>
              </a:ext>
            </a:extLst>
          </p:cNvPr>
          <p:cNvSpPr/>
          <p:nvPr/>
        </p:nvSpPr>
        <p:spPr>
          <a:xfrm>
            <a:off x="3886200" y="2926780"/>
            <a:ext cx="1243013" cy="1243013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1AFC7A5-0602-44AE-B1B9-96F8B1A8C86C}"/>
              </a:ext>
            </a:extLst>
          </p:cNvPr>
          <p:cNvSpPr/>
          <p:nvPr/>
        </p:nvSpPr>
        <p:spPr>
          <a:xfrm>
            <a:off x="4036083" y="3405406"/>
            <a:ext cx="9675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spc="225">
                <a:solidFill>
                  <a:schemeClr val="bg1"/>
                </a:solidFill>
                <a:cs typeface="Arial Narrow"/>
              </a:rPr>
              <a:t>Values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9CE1B11-77B3-46F4-BC13-7C25AFDB060B}"/>
              </a:ext>
            </a:extLst>
          </p:cNvPr>
          <p:cNvGrpSpPr/>
          <p:nvPr/>
        </p:nvGrpSpPr>
        <p:grpSpPr>
          <a:xfrm>
            <a:off x="5703388" y="1804848"/>
            <a:ext cx="2006163" cy="1025407"/>
            <a:chOff x="7604517" y="2406464"/>
            <a:chExt cx="2674884" cy="136720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400860F-AA38-432E-A19B-7DBC22737565}"/>
                </a:ext>
              </a:extLst>
            </p:cNvPr>
            <p:cNvGrpSpPr/>
            <p:nvPr/>
          </p:nvGrpSpPr>
          <p:grpSpPr>
            <a:xfrm>
              <a:off x="8913328" y="2406464"/>
              <a:ext cx="1366073" cy="1366073"/>
              <a:chOff x="8564541" y="3033805"/>
              <a:chExt cx="3466622" cy="346662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64C1193-9307-4834-A78B-9B681739AED1}"/>
                  </a:ext>
                </a:extLst>
              </p:cNvPr>
              <p:cNvSpPr/>
              <p:nvPr/>
            </p:nvSpPr>
            <p:spPr>
              <a:xfrm>
                <a:off x="8564541" y="3033805"/>
                <a:ext cx="3466622" cy="3466622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CFA1088-C1F5-4CF7-B7BB-5807D45D675A}"/>
                  </a:ext>
                </a:extLst>
              </p:cNvPr>
              <p:cNvSpPr/>
              <p:nvPr/>
            </p:nvSpPr>
            <p:spPr>
              <a:xfrm>
                <a:off x="8960482" y="3472533"/>
                <a:ext cx="2631626" cy="2631626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59117B2-8CB5-400E-A8C7-BBABC0B563A2}"/>
                  </a:ext>
                </a:extLst>
              </p:cNvPr>
              <p:cNvSpPr/>
              <p:nvPr/>
            </p:nvSpPr>
            <p:spPr>
              <a:xfrm>
                <a:off x="9447620" y="3959671"/>
                <a:ext cx="1657350" cy="1657350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8" name="Arrow: Right 47">
              <a:extLst>
                <a:ext uri="{FF2B5EF4-FFF2-40B4-BE49-F238E27FC236}">
                  <a16:creationId xmlns:a16="http://schemas.microsoft.com/office/drawing/2014/main" id="{F202BFC3-0112-4DA2-B092-93951A6083E6}"/>
                </a:ext>
              </a:extLst>
            </p:cNvPr>
            <p:cNvSpPr/>
            <p:nvPr/>
          </p:nvSpPr>
          <p:spPr>
            <a:xfrm rot="9382997">
              <a:off x="7604517" y="3162799"/>
              <a:ext cx="2202605" cy="610874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059541A-1B50-43E4-910C-A3DC2B2A13B9}"/>
              </a:ext>
            </a:extLst>
          </p:cNvPr>
          <p:cNvGrpSpPr/>
          <p:nvPr/>
        </p:nvGrpSpPr>
        <p:grpSpPr>
          <a:xfrm>
            <a:off x="5852325" y="3780195"/>
            <a:ext cx="1857226" cy="1024555"/>
            <a:chOff x="7803100" y="5040259"/>
            <a:chExt cx="2476301" cy="136607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00E7E7E-4EC1-4BD6-B89F-872E8FF8DA41}"/>
                </a:ext>
              </a:extLst>
            </p:cNvPr>
            <p:cNvGrpSpPr/>
            <p:nvPr/>
          </p:nvGrpSpPr>
          <p:grpSpPr>
            <a:xfrm>
              <a:off x="8913328" y="5040259"/>
              <a:ext cx="1366073" cy="1366073"/>
              <a:chOff x="8564541" y="3033805"/>
              <a:chExt cx="3466622" cy="3466622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6E6BD7F-A6C2-4D8C-B6D8-69392FD4F8A1}"/>
                  </a:ext>
                </a:extLst>
              </p:cNvPr>
              <p:cNvSpPr/>
              <p:nvPr/>
            </p:nvSpPr>
            <p:spPr>
              <a:xfrm>
                <a:off x="8564541" y="3033805"/>
                <a:ext cx="3466622" cy="3466622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7ABCF5D-9C96-4468-AAF0-08ADFBA0675F}"/>
                  </a:ext>
                </a:extLst>
              </p:cNvPr>
              <p:cNvSpPr/>
              <p:nvPr/>
            </p:nvSpPr>
            <p:spPr>
              <a:xfrm>
                <a:off x="8960482" y="3472533"/>
                <a:ext cx="2631626" cy="2631626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0CBF2CD-C3FA-4672-8117-C2324E6E0D9D}"/>
                  </a:ext>
                </a:extLst>
              </p:cNvPr>
              <p:cNvSpPr/>
              <p:nvPr/>
            </p:nvSpPr>
            <p:spPr>
              <a:xfrm>
                <a:off x="9447620" y="3959671"/>
                <a:ext cx="1657350" cy="1657350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9" name="Arrow: Right 48">
              <a:extLst>
                <a:ext uri="{FF2B5EF4-FFF2-40B4-BE49-F238E27FC236}">
                  <a16:creationId xmlns:a16="http://schemas.microsoft.com/office/drawing/2014/main" id="{804F0CBA-8EAE-49D7-A641-6050B23B5357}"/>
                </a:ext>
              </a:extLst>
            </p:cNvPr>
            <p:cNvSpPr/>
            <p:nvPr/>
          </p:nvSpPr>
          <p:spPr>
            <a:xfrm rot="11781159" flipV="1">
              <a:off x="7803100" y="5176608"/>
              <a:ext cx="1930280" cy="610874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892CC11-0061-4A57-AE29-992C6423B102}"/>
              </a:ext>
            </a:extLst>
          </p:cNvPr>
          <p:cNvGrpSpPr/>
          <p:nvPr/>
        </p:nvGrpSpPr>
        <p:grpSpPr>
          <a:xfrm>
            <a:off x="1360445" y="1804848"/>
            <a:ext cx="2006163" cy="1025407"/>
            <a:chOff x="1813926" y="2406464"/>
            <a:chExt cx="2674884" cy="136720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E5CC4BB-85CB-4342-8A59-379965A82F96}"/>
                </a:ext>
              </a:extLst>
            </p:cNvPr>
            <p:cNvGrpSpPr/>
            <p:nvPr/>
          </p:nvGrpSpPr>
          <p:grpSpPr>
            <a:xfrm flipH="1">
              <a:off x="1813926" y="2406464"/>
              <a:ext cx="1366073" cy="1366073"/>
              <a:chOff x="8564541" y="3033805"/>
              <a:chExt cx="3466622" cy="3466622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9A8F10A-54E7-4C93-9A64-A06D7335E897}"/>
                  </a:ext>
                </a:extLst>
              </p:cNvPr>
              <p:cNvSpPr/>
              <p:nvPr/>
            </p:nvSpPr>
            <p:spPr>
              <a:xfrm>
                <a:off x="8564541" y="3033805"/>
                <a:ext cx="3466622" cy="3466622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29BB54D8-B09F-489B-A9A9-98489706F57F}"/>
                  </a:ext>
                </a:extLst>
              </p:cNvPr>
              <p:cNvSpPr/>
              <p:nvPr/>
            </p:nvSpPr>
            <p:spPr>
              <a:xfrm>
                <a:off x="8960482" y="3472533"/>
                <a:ext cx="2631626" cy="2631626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B23DF74-D1BC-4C5D-A814-E23C8D58FE82}"/>
                  </a:ext>
                </a:extLst>
              </p:cNvPr>
              <p:cNvSpPr/>
              <p:nvPr/>
            </p:nvSpPr>
            <p:spPr>
              <a:xfrm>
                <a:off x="9447620" y="3959671"/>
                <a:ext cx="1657350" cy="1657350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58" name="Arrow: Right 57">
              <a:extLst>
                <a:ext uri="{FF2B5EF4-FFF2-40B4-BE49-F238E27FC236}">
                  <a16:creationId xmlns:a16="http://schemas.microsoft.com/office/drawing/2014/main" id="{373DA7CC-62DA-4123-AE5E-9AB262D7629C}"/>
                </a:ext>
              </a:extLst>
            </p:cNvPr>
            <p:cNvSpPr/>
            <p:nvPr/>
          </p:nvSpPr>
          <p:spPr>
            <a:xfrm rot="12217003" flipH="1">
              <a:off x="2286205" y="3162799"/>
              <a:ext cx="2202605" cy="610874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B35A07A-D7C5-4531-95A9-3AAFEF688AC4}"/>
              </a:ext>
            </a:extLst>
          </p:cNvPr>
          <p:cNvGrpSpPr/>
          <p:nvPr/>
        </p:nvGrpSpPr>
        <p:grpSpPr>
          <a:xfrm>
            <a:off x="1360445" y="3780195"/>
            <a:ext cx="1857226" cy="1024555"/>
            <a:chOff x="1813926" y="5040259"/>
            <a:chExt cx="2476301" cy="136607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1E528E3-C4C3-4741-833F-77A39D4530BA}"/>
                </a:ext>
              </a:extLst>
            </p:cNvPr>
            <p:cNvGrpSpPr/>
            <p:nvPr/>
          </p:nvGrpSpPr>
          <p:grpSpPr>
            <a:xfrm flipH="1">
              <a:off x="1813926" y="5040259"/>
              <a:ext cx="1366073" cy="1366073"/>
              <a:chOff x="8564541" y="3033805"/>
              <a:chExt cx="3466622" cy="3466622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6F936937-1A23-449D-A454-A1DAA5E99A9E}"/>
                  </a:ext>
                </a:extLst>
              </p:cNvPr>
              <p:cNvSpPr/>
              <p:nvPr/>
            </p:nvSpPr>
            <p:spPr>
              <a:xfrm>
                <a:off x="8564541" y="3033805"/>
                <a:ext cx="3466622" cy="3466622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B7BBCBB8-2FE7-4A20-9486-8D889EC17218}"/>
                  </a:ext>
                </a:extLst>
              </p:cNvPr>
              <p:cNvSpPr/>
              <p:nvPr/>
            </p:nvSpPr>
            <p:spPr>
              <a:xfrm>
                <a:off x="8960482" y="3472533"/>
                <a:ext cx="2631626" cy="2631626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6F2F5BC-6E03-4B26-B6CF-C07E8EBEB050}"/>
                  </a:ext>
                </a:extLst>
              </p:cNvPr>
              <p:cNvSpPr/>
              <p:nvPr/>
            </p:nvSpPr>
            <p:spPr>
              <a:xfrm>
                <a:off x="9447620" y="3959671"/>
                <a:ext cx="1657350" cy="1657350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EFA6386E-85E4-4895-827C-13117122CE71}"/>
                </a:ext>
              </a:extLst>
            </p:cNvPr>
            <p:cNvSpPr/>
            <p:nvPr/>
          </p:nvSpPr>
          <p:spPr>
            <a:xfrm rot="9818841" flipH="1" flipV="1">
              <a:off x="2359947" y="5176608"/>
              <a:ext cx="1930280" cy="610874"/>
            </a:xfrm>
            <a:prstGeom prst="rightArrow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23740CA9-F109-4798-9573-1BA26817674B}"/>
              </a:ext>
            </a:extLst>
          </p:cNvPr>
          <p:cNvSpPr/>
          <p:nvPr/>
        </p:nvSpPr>
        <p:spPr>
          <a:xfrm rot="11723576" flipH="1">
            <a:off x="4753982" y="3511873"/>
            <a:ext cx="984498" cy="458156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F8FAED05-3A28-4CC6-B0D6-D4C8FE44722D}"/>
              </a:ext>
            </a:extLst>
          </p:cNvPr>
          <p:cNvSpPr/>
          <p:nvPr/>
        </p:nvSpPr>
        <p:spPr>
          <a:xfrm rot="5400000" flipH="1">
            <a:off x="3706933" y="2419781"/>
            <a:ext cx="1622270" cy="458156"/>
          </a:xfrm>
          <a:prstGeom prst="rightArrow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bg1">
                  <a:lumMod val="8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1A2A584-F16F-421A-B2CB-DDAE7D81AC63}"/>
              </a:ext>
            </a:extLst>
          </p:cNvPr>
          <p:cNvSpPr/>
          <p:nvPr/>
        </p:nvSpPr>
        <p:spPr>
          <a:xfrm>
            <a:off x="3833500" y="1386716"/>
            <a:ext cx="1302805" cy="39165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52C12B6-AEE4-49F6-A4D9-7555709A432D}"/>
              </a:ext>
            </a:extLst>
          </p:cNvPr>
          <p:cNvSpPr/>
          <p:nvPr/>
        </p:nvSpPr>
        <p:spPr>
          <a:xfrm>
            <a:off x="3833499" y="1444910"/>
            <a:ext cx="130280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Perception</a:t>
            </a:r>
            <a:endParaRPr lang="id-ID" sz="1350" b="1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DB3C8BF-C37E-4841-A9BF-4EF63483709B}"/>
              </a:ext>
            </a:extLst>
          </p:cNvPr>
          <p:cNvSpPr/>
          <p:nvPr/>
        </p:nvSpPr>
        <p:spPr>
          <a:xfrm>
            <a:off x="3718690" y="2462792"/>
            <a:ext cx="1626197" cy="798442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" b="1" spc="225">
                <a:solidFill>
                  <a:schemeClr val="bg1"/>
                </a:solidFill>
                <a:cs typeface="Arial Narrow"/>
              </a:rPr>
              <a:t>Behaviors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3CDD18-2DA5-4D8E-BCD2-A414BF048E0C}"/>
              </a:ext>
            </a:extLst>
          </p:cNvPr>
          <p:cNvSpPr/>
          <p:nvPr/>
        </p:nvSpPr>
        <p:spPr>
          <a:xfrm>
            <a:off x="3934364" y="2827958"/>
            <a:ext cx="1194849" cy="798442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1816893"/>
              </a:avLst>
            </a:prstTxWarp>
            <a:spAutoFit/>
          </a:bodyPr>
          <a:lstStyle/>
          <a:p>
            <a:pPr algn="ctr"/>
            <a:r>
              <a:rPr lang="en-US" sz="1500" b="1" spc="225">
                <a:solidFill>
                  <a:schemeClr val="bg1"/>
                </a:solidFill>
                <a:cs typeface="Arial Narrow"/>
              </a:rPr>
              <a:t>Intentions</a:t>
            </a:r>
          </a:p>
        </p:txBody>
      </p:sp>
    </p:spTree>
    <p:extLst>
      <p:ext uri="{BB962C8B-B14F-4D97-AF65-F5344CB8AC3E}">
        <p14:creationId xmlns:p14="http://schemas.microsoft.com/office/powerpoint/2010/main" val="34372176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  <p:bldP spid="61" grpId="0" animBg="1"/>
      <p:bldP spid="62" grpId="0" animBg="1"/>
      <p:bldP spid="63" grpId="0" animBg="1"/>
      <p:bldP spid="38" grpId="0"/>
      <p:bldP spid="3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EFC7A9C-0ECD-4476-87E5-7ED4480FB2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7" r="2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30E63E5-2300-4834-8ABD-152E8148C61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7" name="Freeform 99">
            <a:extLst>
              <a:ext uri="{FF2B5EF4-FFF2-40B4-BE49-F238E27FC236}">
                <a16:creationId xmlns:a16="http://schemas.microsoft.com/office/drawing/2014/main" id="{0AB82E46-88C7-4938-A845-4DE6422B7CB9}"/>
              </a:ext>
            </a:extLst>
          </p:cNvPr>
          <p:cNvSpPr>
            <a:spLocks noEditPoints="1"/>
          </p:cNvSpPr>
          <p:nvPr/>
        </p:nvSpPr>
        <p:spPr bwMode="auto">
          <a:xfrm>
            <a:off x="4031022" y="913753"/>
            <a:ext cx="1081957" cy="1000125"/>
          </a:xfrm>
          <a:custGeom>
            <a:avLst/>
            <a:gdLst>
              <a:gd name="T0" fmla="*/ 200 w 200"/>
              <a:gd name="T1" fmla="*/ 0 h 184"/>
              <a:gd name="T2" fmla="*/ 0 w 200"/>
              <a:gd name="T3" fmla="*/ 74 h 184"/>
              <a:gd name="T4" fmla="*/ 64 w 200"/>
              <a:gd name="T5" fmla="*/ 123 h 184"/>
              <a:gd name="T6" fmla="*/ 64 w 200"/>
              <a:gd name="T7" fmla="*/ 154 h 184"/>
              <a:gd name="T8" fmla="*/ 65 w 200"/>
              <a:gd name="T9" fmla="*/ 156 h 184"/>
              <a:gd name="T10" fmla="*/ 65 w 200"/>
              <a:gd name="T11" fmla="*/ 157 h 184"/>
              <a:gd name="T12" fmla="*/ 69 w 200"/>
              <a:gd name="T13" fmla="*/ 159 h 184"/>
              <a:gd name="T14" fmla="*/ 71 w 200"/>
              <a:gd name="T15" fmla="*/ 158 h 184"/>
              <a:gd name="T16" fmla="*/ 93 w 200"/>
              <a:gd name="T17" fmla="*/ 144 h 184"/>
              <a:gd name="T18" fmla="*/ 147 w 200"/>
              <a:gd name="T19" fmla="*/ 184 h 184"/>
              <a:gd name="T20" fmla="*/ 200 w 200"/>
              <a:gd name="T21" fmla="*/ 0 h 184"/>
              <a:gd name="T22" fmla="*/ 178 w 200"/>
              <a:gd name="T23" fmla="*/ 17 h 184"/>
              <a:gd name="T24" fmla="*/ 70 w 200"/>
              <a:gd name="T25" fmla="*/ 117 h 184"/>
              <a:gd name="T26" fmla="*/ 17 w 200"/>
              <a:gd name="T27" fmla="*/ 77 h 184"/>
              <a:gd name="T28" fmla="*/ 178 w 200"/>
              <a:gd name="T29" fmla="*/ 17 h 184"/>
              <a:gd name="T30" fmla="*/ 72 w 200"/>
              <a:gd name="T31" fmla="*/ 148 h 184"/>
              <a:gd name="T32" fmla="*/ 72 w 200"/>
              <a:gd name="T33" fmla="*/ 129 h 184"/>
              <a:gd name="T34" fmla="*/ 87 w 200"/>
              <a:gd name="T35" fmla="*/ 139 h 184"/>
              <a:gd name="T36" fmla="*/ 72 w 200"/>
              <a:gd name="T37" fmla="*/ 148 h 184"/>
              <a:gd name="T38" fmla="*/ 77 w 200"/>
              <a:gd name="T39" fmla="*/ 122 h 184"/>
              <a:gd name="T40" fmla="*/ 186 w 200"/>
              <a:gd name="T41" fmla="*/ 21 h 184"/>
              <a:gd name="T42" fmla="*/ 142 w 200"/>
              <a:gd name="T43" fmla="*/ 171 h 184"/>
              <a:gd name="T44" fmla="*/ 77 w 200"/>
              <a:gd name="T45" fmla="*/ 122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0" h="184">
                <a:moveTo>
                  <a:pt x="200" y="0"/>
                </a:moveTo>
                <a:cubicBezTo>
                  <a:pt x="0" y="74"/>
                  <a:pt x="0" y="74"/>
                  <a:pt x="0" y="74"/>
                </a:cubicBezTo>
                <a:cubicBezTo>
                  <a:pt x="64" y="123"/>
                  <a:pt x="64" y="123"/>
                  <a:pt x="64" y="123"/>
                </a:cubicBezTo>
                <a:cubicBezTo>
                  <a:pt x="64" y="154"/>
                  <a:pt x="64" y="154"/>
                  <a:pt x="64" y="154"/>
                </a:cubicBezTo>
                <a:cubicBezTo>
                  <a:pt x="64" y="155"/>
                  <a:pt x="65" y="156"/>
                  <a:pt x="65" y="156"/>
                </a:cubicBezTo>
                <a:cubicBezTo>
                  <a:pt x="65" y="156"/>
                  <a:pt x="65" y="157"/>
                  <a:pt x="65" y="157"/>
                </a:cubicBezTo>
                <a:cubicBezTo>
                  <a:pt x="66" y="158"/>
                  <a:pt x="67" y="159"/>
                  <a:pt x="69" y="159"/>
                </a:cubicBezTo>
                <a:cubicBezTo>
                  <a:pt x="69" y="159"/>
                  <a:pt x="70" y="159"/>
                  <a:pt x="71" y="158"/>
                </a:cubicBezTo>
                <a:cubicBezTo>
                  <a:pt x="93" y="144"/>
                  <a:pt x="93" y="144"/>
                  <a:pt x="93" y="144"/>
                </a:cubicBezTo>
                <a:cubicBezTo>
                  <a:pt x="147" y="184"/>
                  <a:pt x="147" y="184"/>
                  <a:pt x="147" y="184"/>
                </a:cubicBezTo>
                <a:lnTo>
                  <a:pt x="200" y="0"/>
                </a:lnTo>
                <a:close/>
                <a:moveTo>
                  <a:pt x="178" y="17"/>
                </a:moveTo>
                <a:cubicBezTo>
                  <a:pt x="70" y="117"/>
                  <a:pt x="70" y="117"/>
                  <a:pt x="70" y="117"/>
                </a:cubicBezTo>
                <a:cubicBezTo>
                  <a:pt x="17" y="77"/>
                  <a:pt x="17" y="77"/>
                  <a:pt x="17" y="77"/>
                </a:cubicBezTo>
                <a:lnTo>
                  <a:pt x="178" y="17"/>
                </a:lnTo>
                <a:close/>
                <a:moveTo>
                  <a:pt x="72" y="148"/>
                </a:moveTo>
                <a:cubicBezTo>
                  <a:pt x="72" y="129"/>
                  <a:pt x="72" y="129"/>
                  <a:pt x="72" y="129"/>
                </a:cubicBezTo>
                <a:cubicBezTo>
                  <a:pt x="87" y="139"/>
                  <a:pt x="87" y="139"/>
                  <a:pt x="87" y="139"/>
                </a:cubicBezTo>
                <a:lnTo>
                  <a:pt x="72" y="148"/>
                </a:lnTo>
                <a:close/>
                <a:moveTo>
                  <a:pt x="77" y="122"/>
                </a:moveTo>
                <a:cubicBezTo>
                  <a:pt x="186" y="21"/>
                  <a:pt x="186" y="21"/>
                  <a:pt x="186" y="21"/>
                </a:cubicBezTo>
                <a:cubicBezTo>
                  <a:pt x="142" y="171"/>
                  <a:pt x="142" y="171"/>
                  <a:pt x="142" y="171"/>
                </a:cubicBezTo>
                <a:lnTo>
                  <a:pt x="77" y="12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6A8270-C42C-4C4B-8910-DD05E0FA2929}"/>
              </a:ext>
            </a:extLst>
          </p:cNvPr>
          <p:cNvSpPr/>
          <p:nvPr/>
        </p:nvSpPr>
        <p:spPr>
          <a:xfrm>
            <a:off x="2286000" y="1913878"/>
            <a:ext cx="457200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4050" b="1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Listen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C3D79B-B363-457E-A2A2-DA14D76A08B4}"/>
              </a:ext>
            </a:extLst>
          </p:cNvPr>
          <p:cNvCxnSpPr/>
          <p:nvPr/>
        </p:nvCxnSpPr>
        <p:spPr>
          <a:xfrm flipH="1">
            <a:off x="2386012" y="2303474"/>
            <a:ext cx="8715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6C8001-48B8-4115-AFE6-CCBA5B9E8B18}"/>
              </a:ext>
            </a:extLst>
          </p:cNvPr>
          <p:cNvCxnSpPr/>
          <p:nvPr/>
        </p:nvCxnSpPr>
        <p:spPr>
          <a:xfrm flipH="1">
            <a:off x="5800725" y="2303474"/>
            <a:ext cx="8715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D6A8270-C42C-4C4B-8910-DD05E0FA2929}"/>
              </a:ext>
            </a:extLst>
          </p:cNvPr>
          <p:cNvSpPr/>
          <p:nvPr/>
        </p:nvSpPr>
        <p:spPr>
          <a:xfrm>
            <a:off x="2298702" y="1913880"/>
            <a:ext cx="457200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4050" b="1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Silent</a:t>
            </a:r>
          </a:p>
        </p:txBody>
      </p:sp>
    </p:spTree>
    <p:extLst>
      <p:ext uri="{BB962C8B-B14F-4D97-AF65-F5344CB8AC3E}">
        <p14:creationId xmlns:p14="http://schemas.microsoft.com/office/powerpoint/2010/main" val="2378694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1" grpId="0"/>
      <p:bldP spid="11" grpId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1479F95-CA53-4666-8C46-2F68734B1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2" b="5978"/>
          <a:stretch/>
        </p:blipFill>
        <p:spPr bwMode="auto">
          <a:xfrm>
            <a:off x="-73819" y="5953"/>
            <a:ext cx="9217819" cy="513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E1833CF-88B9-4167-A5BA-4846D20A64D5}"/>
              </a:ext>
            </a:extLst>
          </p:cNvPr>
          <p:cNvSpPr/>
          <p:nvPr/>
        </p:nvSpPr>
        <p:spPr>
          <a:xfrm flipV="1">
            <a:off x="-73819" y="4353090"/>
            <a:ext cx="9217819" cy="1216693"/>
          </a:xfrm>
          <a:custGeom>
            <a:avLst/>
            <a:gdLst>
              <a:gd name="connsiteX0" fmla="*/ 0 w 12290425"/>
              <a:gd name="connsiteY0" fmla="*/ 0 h 990600"/>
              <a:gd name="connsiteX1" fmla="*/ 12290425 w 12290425"/>
              <a:gd name="connsiteY1" fmla="*/ 0 h 990600"/>
              <a:gd name="connsiteX2" fmla="*/ 12290425 w 12290425"/>
              <a:gd name="connsiteY2" fmla="*/ 990600 h 990600"/>
              <a:gd name="connsiteX3" fmla="*/ 0 w 12290425"/>
              <a:gd name="connsiteY3" fmla="*/ 990600 h 990600"/>
              <a:gd name="connsiteX4" fmla="*/ 0 w 12290425"/>
              <a:gd name="connsiteY4" fmla="*/ 0 h 990600"/>
              <a:gd name="connsiteX0" fmla="*/ 0 w 12290425"/>
              <a:gd name="connsiteY0" fmla="*/ 0 h 1828800"/>
              <a:gd name="connsiteX1" fmla="*/ 12290425 w 12290425"/>
              <a:gd name="connsiteY1" fmla="*/ 0 h 1828800"/>
              <a:gd name="connsiteX2" fmla="*/ 12290425 w 12290425"/>
              <a:gd name="connsiteY2" fmla="*/ 1828800 h 1828800"/>
              <a:gd name="connsiteX3" fmla="*/ 0 w 12290425"/>
              <a:gd name="connsiteY3" fmla="*/ 990600 h 1828800"/>
              <a:gd name="connsiteX4" fmla="*/ 0 w 12290425"/>
              <a:gd name="connsiteY4" fmla="*/ 0 h 1828800"/>
              <a:gd name="connsiteX0" fmla="*/ 0 w 12290425"/>
              <a:gd name="connsiteY0" fmla="*/ 0 h 2224810"/>
              <a:gd name="connsiteX1" fmla="*/ 12290425 w 12290425"/>
              <a:gd name="connsiteY1" fmla="*/ 0 h 2224810"/>
              <a:gd name="connsiteX2" fmla="*/ 12274383 w 12290425"/>
              <a:gd name="connsiteY2" fmla="*/ 2224810 h 2224810"/>
              <a:gd name="connsiteX3" fmla="*/ 0 w 12290425"/>
              <a:gd name="connsiteY3" fmla="*/ 990600 h 2224810"/>
              <a:gd name="connsiteX4" fmla="*/ 0 w 12290425"/>
              <a:gd name="connsiteY4" fmla="*/ 0 h 2224810"/>
              <a:gd name="connsiteX0" fmla="*/ 0 w 12290425"/>
              <a:gd name="connsiteY0" fmla="*/ 0 h 2224810"/>
              <a:gd name="connsiteX1" fmla="*/ 12290425 w 12290425"/>
              <a:gd name="connsiteY1" fmla="*/ 0 h 2224810"/>
              <a:gd name="connsiteX2" fmla="*/ 12274383 w 12290425"/>
              <a:gd name="connsiteY2" fmla="*/ 2224810 h 2224810"/>
              <a:gd name="connsiteX3" fmla="*/ 0 w 12290425"/>
              <a:gd name="connsiteY3" fmla="*/ 0 h 2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90425" h="2224810">
                <a:moveTo>
                  <a:pt x="0" y="0"/>
                </a:moveTo>
                <a:lnTo>
                  <a:pt x="12290425" y="0"/>
                </a:lnTo>
                <a:lnTo>
                  <a:pt x="12274383" y="22248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C69E5E4-CCD0-4013-B205-2194590FC89D}"/>
              </a:ext>
            </a:extLst>
          </p:cNvPr>
          <p:cNvSpPr/>
          <p:nvPr/>
        </p:nvSpPr>
        <p:spPr>
          <a:xfrm flipH="1">
            <a:off x="-73819" y="-504340"/>
            <a:ext cx="9217819" cy="1216693"/>
          </a:xfrm>
          <a:custGeom>
            <a:avLst/>
            <a:gdLst>
              <a:gd name="connsiteX0" fmla="*/ 0 w 12290425"/>
              <a:gd name="connsiteY0" fmla="*/ 0 h 990600"/>
              <a:gd name="connsiteX1" fmla="*/ 12290425 w 12290425"/>
              <a:gd name="connsiteY1" fmla="*/ 0 h 990600"/>
              <a:gd name="connsiteX2" fmla="*/ 12290425 w 12290425"/>
              <a:gd name="connsiteY2" fmla="*/ 990600 h 990600"/>
              <a:gd name="connsiteX3" fmla="*/ 0 w 12290425"/>
              <a:gd name="connsiteY3" fmla="*/ 990600 h 990600"/>
              <a:gd name="connsiteX4" fmla="*/ 0 w 12290425"/>
              <a:gd name="connsiteY4" fmla="*/ 0 h 990600"/>
              <a:gd name="connsiteX0" fmla="*/ 0 w 12290425"/>
              <a:gd name="connsiteY0" fmla="*/ 0 h 1828800"/>
              <a:gd name="connsiteX1" fmla="*/ 12290425 w 12290425"/>
              <a:gd name="connsiteY1" fmla="*/ 0 h 1828800"/>
              <a:gd name="connsiteX2" fmla="*/ 12290425 w 12290425"/>
              <a:gd name="connsiteY2" fmla="*/ 1828800 h 1828800"/>
              <a:gd name="connsiteX3" fmla="*/ 0 w 12290425"/>
              <a:gd name="connsiteY3" fmla="*/ 990600 h 1828800"/>
              <a:gd name="connsiteX4" fmla="*/ 0 w 12290425"/>
              <a:gd name="connsiteY4" fmla="*/ 0 h 1828800"/>
              <a:gd name="connsiteX0" fmla="*/ 0 w 12290425"/>
              <a:gd name="connsiteY0" fmla="*/ 0 h 2224810"/>
              <a:gd name="connsiteX1" fmla="*/ 12290425 w 12290425"/>
              <a:gd name="connsiteY1" fmla="*/ 0 h 2224810"/>
              <a:gd name="connsiteX2" fmla="*/ 12274383 w 12290425"/>
              <a:gd name="connsiteY2" fmla="*/ 2224810 h 2224810"/>
              <a:gd name="connsiteX3" fmla="*/ 0 w 12290425"/>
              <a:gd name="connsiteY3" fmla="*/ 990600 h 2224810"/>
              <a:gd name="connsiteX4" fmla="*/ 0 w 12290425"/>
              <a:gd name="connsiteY4" fmla="*/ 0 h 2224810"/>
              <a:gd name="connsiteX0" fmla="*/ 0 w 12290425"/>
              <a:gd name="connsiteY0" fmla="*/ 0 h 2224810"/>
              <a:gd name="connsiteX1" fmla="*/ 12290425 w 12290425"/>
              <a:gd name="connsiteY1" fmla="*/ 0 h 2224810"/>
              <a:gd name="connsiteX2" fmla="*/ 12274383 w 12290425"/>
              <a:gd name="connsiteY2" fmla="*/ 2224810 h 2224810"/>
              <a:gd name="connsiteX3" fmla="*/ 0 w 12290425"/>
              <a:gd name="connsiteY3" fmla="*/ 0 h 2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90425" h="2224810">
                <a:moveTo>
                  <a:pt x="0" y="0"/>
                </a:moveTo>
                <a:lnTo>
                  <a:pt x="12290425" y="0"/>
                </a:lnTo>
                <a:lnTo>
                  <a:pt x="12274383" y="22248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D42237-B086-4188-A5C3-958C78EA1414}"/>
              </a:ext>
            </a:extLst>
          </p:cNvPr>
          <p:cNvSpPr/>
          <p:nvPr/>
        </p:nvSpPr>
        <p:spPr>
          <a:xfrm>
            <a:off x="-73819" y="0"/>
            <a:ext cx="9217819" cy="1216693"/>
          </a:xfrm>
          <a:custGeom>
            <a:avLst/>
            <a:gdLst>
              <a:gd name="connsiteX0" fmla="*/ 0 w 12290425"/>
              <a:gd name="connsiteY0" fmla="*/ 0 h 990600"/>
              <a:gd name="connsiteX1" fmla="*/ 12290425 w 12290425"/>
              <a:gd name="connsiteY1" fmla="*/ 0 h 990600"/>
              <a:gd name="connsiteX2" fmla="*/ 12290425 w 12290425"/>
              <a:gd name="connsiteY2" fmla="*/ 990600 h 990600"/>
              <a:gd name="connsiteX3" fmla="*/ 0 w 12290425"/>
              <a:gd name="connsiteY3" fmla="*/ 990600 h 990600"/>
              <a:gd name="connsiteX4" fmla="*/ 0 w 12290425"/>
              <a:gd name="connsiteY4" fmla="*/ 0 h 990600"/>
              <a:gd name="connsiteX0" fmla="*/ 0 w 12290425"/>
              <a:gd name="connsiteY0" fmla="*/ 0 h 1828800"/>
              <a:gd name="connsiteX1" fmla="*/ 12290425 w 12290425"/>
              <a:gd name="connsiteY1" fmla="*/ 0 h 1828800"/>
              <a:gd name="connsiteX2" fmla="*/ 12290425 w 12290425"/>
              <a:gd name="connsiteY2" fmla="*/ 1828800 h 1828800"/>
              <a:gd name="connsiteX3" fmla="*/ 0 w 12290425"/>
              <a:gd name="connsiteY3" fmla="*/ 990600 h 1828800"/>
              <a:gd name="connsiteX4" fmla="*/ 0 w 12290425"/>
              <a:gd name="connsiteY4" fmla="*/ 0 h 1828800"/>
              <a:gd name="connsiteX0" fmla="*/ 0 w 12290425"/>
              <a:gd name="connsiteY0" fmla="*/ 0 h 2224810"/>
              <a:gd name="connsiteX1" fmla="*/ 12290425 w 12290425"/>
              <a:gd name="connsiteY1" fmla="*/ 0 h 2224810"/>
              <a:gd name="connsiteX2" fmla="*/ 12274383 w 12290425"/>
              <a:gd name="connsiteY2" fmla="*/ 2224810 h 2224810"/>
              <a:gd name="connsiteX3" fmla="*/ 0 w 12290425"/>
              <a:gd name="connsiteY3" fmla="*/ 990600 h 2224810"/>
              <a:gd name="connsiteX4" fmla="*/ 0 w 12290425"/>
              <a:gd name="connsiteY4" fmla="*/ 0 h 2224810"/>
              <a:gd name="connsiteX0" fmla="*/ 0 w 12290425"/>
              <a:gd name="connsiteY0" fmla="*/ 0 h 2224810"/>
              <a:gd name="connsiteX1" fmla="*/ 12290425 w 12290425"/>
              <a:gd name="connsiteY1" fmla="*/ 0 h 2224810"/>
              <a:gd name="connsiteX2" fmla="*/ 12274383 w 12290425"/>
              <a:gd name="connsiteY2" fmla="*/ 2224810 h 2224810"/>
              <a:gd name="connsiteX3" fmla="*/ 117988 w 12290425"/>
              <a:gd name="connsiteY3" fmla="*/ 383808 h 2224810"/>
              <a:gd name="connsiteX4" fmla="*/ 0 w 12290425"/>
              <a:gd name="connsiteY4" fmla="*/ 0 h 2224810"/>
              <a:gd name="connsiteX0" fmla="*/ 0 w 12290425"/>
              <a:gd name="connsiteY0" fmla="*/ 0 h 2224810"/>
              <a:gd name="connsiteX1" fmla="*/ 12290425 w 12290425"/>
              <a:gd name="connsiteY1" fmla="*/ 0 h 2224810"/>
              <a:gd name="connsiteX2" fmla="*/ 12274383 w 12290425"/>
              <a:gd name="connsiteY2" fmla="*/ 2224810 h 2224810"/>
              <a:gd name="connsiteX3" fmla="*/ 0 w 12290425"/>
              <a:gd name="connsiteY3" fmla="*/ 0 h 2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90425" h="2224810">
                <a:moveTo>
                  <a:pt x="0" y="0"/>
                </a:moveTo>
                <a:lnTo>
                  <a:pt x="12290425" y="0"/>
                </a:lnTo>
                <a:lnTo>
                  <a:pt x="12274383" y="222481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AB9EDEA-A1C4-4859-8C40-21464FF0A73F}"/>
              </a:ext>
            </a:extLst>
          </p:cNvPr>
          <p:cNvSpPr/>
          <p:nvPr/>
        </p:nvSpPr>
        <p:spPr>
          <a:xfrm flipH="1" flipV="1">
            <a:off x="-73819" y="3932761"/>
            <a:ext cx="9217819" cy="1216693"/>
          </a:xfrm>
          <a:custGeom>
            <a:avLst/>
            <a:gdLst>
              <a:gd name="connsiteX0" fmla="*/ 0 w 12290425"/>
              <a:gd name="connsiteY0" fmla="*/ 0 h 990600"/>
              <a:gd name="connsiteX1" fmla="*/ 12290425 w 12290425"/>
              <a:gd name="connsiteY1" fmla="*/ 0 h 990600"/>
              <a:gd name="connsiteX2" fmla="*/ 12290425 w 12290425"/>
              <a:gd name="connsiteY2" fmla="*/ 990600 h 990600"/>
              <a:gd name="connsiteX3" fmla="*/ 0 w 12290425"/>
              <a:gd name="connsiteY3" fmla="*/ 990600 h 990600"/>
              <a:gd name="connsiteX4" fmla="*/ 0 w 12290425"/>
              <a:gd name="connsiteY4" fmla="*/ 0 h 990600"/>
              <a:gd name="connsiteX0" fmla="*/ 0 w 12290425"/>
              <a:gd name="connsiteY0" fmla="*/ 0 h 1828800"/>
              <a:gd name="connsiteX1" fmla="*/ 12290425 w 12290425"/>
              <a:gd name="connsiteY1" fmla="*/ 0 h 1828800"/>
              <a:gd name="connsiteX2" fmla="*/ 12290425 w 12290425"/>
              <a:gd name="connsiteY2" fmla="*/ 1828800 h 1828800"/>
              <a:gd name="connsiteX3" fmla="*/ 0 w 12290425"/>
              <a:gd name="connsiteY3" fmla="*/ 990600 h 1828800"/>
              <a:gd name="connsiteX4" fmla="*/ 0 w 12290425"/>
              <a:gd name="connsiteY4" fmla="*/ 0 h 1828800"/>
              <a:gd name="connsiteX0" fmla="*/ 0 w 12290425"/>
              <a:gd name="connsiteY0" fmla="*/ 0 h 2224810"/>
              <a:gd name="connsiteX1" fmla="*/ 12290425 w 12290425"/>
              <a:gd name="connsiteY1" fmla="*/ 0 h 2224810"/>
              <a:gd name="connsiteX2" fmla="*/ 12274383 w 12290425"/>
              <a:gd name="connsiteY2" fmla="*/ 2224810 h 2224810"/>
              <a:gd name="connsiteX3" fmla="*/ 0 w 12290425"/>
              <a:gd name="connsiteY3" fmla="*/ 990600 h 2224810"/>
              <a:gd name="connsiteX4" fmla="*/ 0 w 12290425"/>
              <a:gd name="connsiteY4" fmla="*/ 0 h 2224810"/>
              <a:gd name="connsiteX0" fmla="*/ 0 w 12290425"/>
              <a:gd name="connsiteY0" fmla="*/ 0 h 2224810"/>
              <a:gd name="connsiteX1" fmla="*/ 12290425 w 12290425"/>
              <a:gd name="connsiteY1" fmla="*/ 0 h 2224810"/>
              <a:gd name="connsiteX2" fmla="*/ 12274383 w 12290425"/>
              <a:gd name="connsiteY2" fmla="*/ 2224810 h 2224810"/>
              <a:gd name="connsiteX3" fmla="*/ 0 w 12290425"/>
              <a:gd name="connsiteY3" fmla="*/ 0 h 2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90425" h="2224810">
                <a:moveTo>
                  <a:pt x="0" y="0"/>
                </a:moveTo>
                <a:lnTo>
                  <a:pt x="12290425" y="0"/>
                </a:lnTo>
                <a:lnTo>
                  <a:pt x="12274383" y="222481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</p:spTree>
    <p:extLst>
      <p:ext uri="{BB962C8B-B14F-4D97-AF65-F5344CB8AC3E}">
        <p14:creationId xmlns:p14="http://schemas.microsoft.com/office/powerpoint/2010/main" val="150837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7D4FCBE-CEAF-4D2E-90C7-42E02BB672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597" b="259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B187A7C-3485-4146-9E51-EB4FBF599F9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2" name="Rectangle 1"/>
          <p:cNvSpPr/>
          <p:nvPr/>
        </p:nvSpPr>
        <p:spPr>
          <a:xfrm>
            <a:off x="3758004" y="2320527"/>
            <a:ext cx="1650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  <a:cs typeface="Arial"/>
              </a:rPr>
              <a:t>What Drives Servicetopia?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B6A43E4-A5A3-4CA1-80EA-F7A5AB8F6D02}"/>
              </a:ext>
            </a:extLst>
          </p:cNvPr>
          <p:cNvSpPr/>
          <p:nvPr/>
        </p:nvSpPr>
        <p:spPr>
          <a:xfrm>
            <a:off x="2265303" y="291986"/>
            <a:ext cx="4613394" cy="4613394"/>
          </a:xfrm>
          <a:custGeom>
            <a:avLst/>
            <a:gdLst>
              <a:gd name="connsiteX0" fmla="*/ 2462832 w 4924340"/>
              <a:gd name="connsiteY0" fmla="*/ 1620174 h 4924340"/>
              <a:gd name="connsiteX1" fmla="*/ 1612600 w 4924340"/>
              <a:gd name="connsiteY1" fmla="*/ 2470406 h 4924340"/>
              <a:gd name="connsiteX2" fmla="*/ 2462832 w 4924340"/>
              <a:gd name="connsiteY2" fmla="*/ 3320638 h 4924340"/>
              <a:gd name="connsiteX3" fmla="*/ 3313064 w 4924340"/>
              <a:gd name="connsiteY3" fmla="*/ 2470406 h 4924340"/>
              <a:gd name="connsiteX4" fmla="*/ 2462832 w 4924340"/>
              <a:gd name="connsiteY4" fmla="*/ 1620174 h 4924340"/>
              <a:gd name="connsiteX5" fmla="*/ 2462170 w 4924340"/>
              <a:gd name="connsiteY5" fmla="*/ 0 h 4924340"/>
              <a:gd name="connsiteX6" fmla="*/ 4924340 w 4924340"/>
              <a:gd name="connsiteY6" fmla="*/ 2462170 h 4924340"/>
              <a:gd name="connsiteX7" fmla="*/ 2462170 w 4924340"/>
              <a:gd name="connsiteY7" fmla="*/ 4924340 h 4924340"/>
              <a:gd name="connsiteX8" fmla="*/ 0 w 4924340"/>
              <a:gd name="connsiteY8" fmla="*/ 2462170 h 4924340"/>
              <a:gd name="connsiteX9" fmla="*/ 2462170 w 4924340"/>
              <a:gd name="connsiteY9" fmla="*/ 0 h 492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24340" h="4924340">
                <a:moveTo>
                  <a:pt x="2462832" y="1620174"/>
                </a:moveTo>
                <a:cubicBezTo>
                  <a:pt x="1993262" y="1620174"/>
                  <a:pt x="1612600" y="2000836"/>
                  <a:pt x="1612600" y="2470406"/>
                </a:cubicBezTo>
                <a:cubicBezTo>
                  <a:pt x="1612600" y="2939976"/>
                  <a:pt x="1993262" y="3320638"/>
                  <a:pt x="2462832" y="3320638"/>
                </a:cubicBezTo>
                <a:cubicBezTo>
                  <a:pt x="2932402" y="3320638"/>
                  <a:pt x="3313064" y="2939976"/>
                  <a:pt x="3313064" y="2470406"/>
                </a:cubicBezTo>
                <a:cubicBezTo>
                  <a:pt x="3313064" y="2000836"/>
                  <a:pt x="2932402" y="1620174"/>
                  <a:pt x="2462832" y="1620174"/>
                </a:cubicBezTo>
                <a:close/>
                <a:moveTo>
                  <a:pt x="2462170" y="0"/>
                </a:moveTo>
                <a:cubicBezTo>
                  <a:pt x="3821989" y="0"/>
                  <a:pt x="4924340" y="1102351"/>
                  <a:pt x="4924340" y="2462170"/>
                </a:cubicBezTo>
                <a:cubicBezTo>
                  <a:pt x="4924340" y="3821989"/>
                  <a:pt x="3821989" y="4924340"/>
                  <a:pt x="2462170" y="4924340"/>
                </a:cubicBezTo>
                <a:cubicBezTo>
                  <a:pt x="1102351" y="4924340"/>
                  <a:pt x="0" y="3821989"/>
                  <a:pt x="0" y="2462170"/>
                </a:cubicBezTo>
                <a:cubicBezTo>
                  <a:pt x="0" y="1102351"/>
                  <a:pt x="1102351" y="0"/>
                  <a:pt x="24621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0" dist="63500" dir="5400000" algn="ctr" rotWithShape="0">
              <a:schemeClr val="tx1">
                <a:lumMod val="65000"/>
                <a:lumOff val="35000"/>
                <a:alpha val="2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grpSp>
        <p:nvGrpSpPr>
          <p:cNvPr id="5" name="Group 4"/>
          <p:cNvGrpSpPr/>
          <p:nvPr/>
        </p:nvGrpSpPr>
        <p:grpSpPr>
          <a:xfrm>
            <a:off x="2374352" y="2276269"/>
            <a:ext cx="2079372" cy="2518266"/>
            <a:chOff x="3165803" y="3035025"/>
            <a:chExt cx="2772496" cy="3357688"/>
          </a:xfrm>
        </p:grpSpPr>
        <p:sp>
          <p:nvSpPr>
            <p:cNvPr id="41" name="Freeform 266"/>
            <p:cNvSpPr>
              <a:spLocks/>
            </p:cNvSpPr>
            <p:nvPr/>
          </p:nvSpPr>
          <p:spPr bwMode="auto">
            <a:xfrm>
              <a:off x="3165803" y="3035025"/>
              <a:ext cx="2772496" cy="3357688"/>
            </a:xfrm>
            <a:custGeom>
              <a:avLst/>
              <a:gdLst>
                <a:gd name="T0" fmla="*/ 323 w 1090"/>
                <a:gd name="T1" fmla="*/ 0 h 1320"/>
                <a:gd name="T2" fmla="*/ 648 w 1090"/>
                <a:gd name="T3" fmla="*/ 177 h 1320"/>
                <a:gd name="T4" fmla="*/ 656 w 1090"/>
                <a:gd name="T5" fmla="*/ 252 h 1320"/>
                <a:gd name="T6" fmla="*/ 674 w 1090"/>
                <a:gd name="T7" fmla="*/ 323 h 1320"/>
                <a:gd name="T8" fmla="*/ 700 w 1090"/>
                <a:gd name="T9" fmla="*/ 389 h 1320"/>
                <a:gd name="T10" fmla="*/ 735 w 1090"/>
                <a:gd name="T11" fmla="*/ 452 h 1320"/>
                <a:gd name="T12" fmla="*/ 780 w 1090"/>
                <a:gd name="T13" fmla="*/ 507 h 1320"/>
                <a:gd name="T14" fmla="*/ 831 w 1090"/>
                <a:gd name="T15" fmla="*/ 556 h 1320"/>
                <a:gd name="T16" fmla="*/ 888 w 1090"/>
                <a:gd name="T17" fmla="*/ 597 h 1320"/>
                <a:gd name="T18" fmla="*/ 951 w 1090"/>
                <a:gd name="T19" fmla="*/ 631 h 1320"/>
                <a:gd name="T20" fmla="*/ 1020 w 1090"/>
                <a:gd name="T21" fmla="*/ 654 h 1320"/>
                <a:gd name="T22" fmla="*/ 1090 w 1090"/>
                <a:gd name="T23" fmla="*/ 668 h 1320"/>
                <a:gd name="T24" fmla="*/ 912 w 1090"/>
                <a:gd name="T25" fmla="*/ 1000 h 1320"/>
                <a:gd name="T26" fmla="*/ 1086 w 1090"/>
                <a:gd name="T27" fmla="*/ 1320 h 1320"/>
                <a:gd name="T28" fmla="*/ 969 w 1090"/>
                <a:gd name="T29" fmla="*/ 1306 h 1320"/>
                <a:gd name="T30" fmla="*/ 853 w 1090"/>
                <a:gd name="T31" fmla="*/ 1283 h 1320"/>
                <a:gd name="T32" fmla="*/ 743 w 1090"/>
                <a:gd name="T33" fmla="*/ 1247 h 1320"/>
                <a:gd name="T34" fmla="*/ 639 w 1090"/>
                <a:gd name="T35" fmla="*/ 1200 h 1320"/>
                <a:gd name="T36" fmla="*/ 539 w 1090"/>
                <a:gd name="T37" fmla="*/ 1143 h 1320"/>
                <a:gd name="T38" fmla="*/ 446 w 1090"/>
                <a:gd name="T39" fmla="*/ 1079 h 1320"/>
                <a:gd name="T40" fmla="*/ 360 w 1090"/>
                <a:gd name="T41" fmla="*/ 1006 h 1320"/>
                <a:gd name="T42" fmla="*/ 281 w 1090"/>
                <a:gd name="T43" fmla="*/ 923 h 1320"/>
                <a:gd name="T44" fmla="*/ 211 w 1090"/>
                <a:gd name="T45" fmla="*/ 833 h 1320"/>
                <a:gd name="T46" fmla="*/ 150 w 1090"/>
                <a:gd name="T47" fmla="*/ 737 h 1320"/>
                <a:gd name="T48" fmla="*/ 99 w 1090"/>
                <a:gd name="T49" fmla="*/ 635 h 1320"/>
                <a:gd name="T50" fmla="*/ 57 w 1090"/>
                <a:gd name="T51" fmla="*/ 527 h 1320"/>
                <a:gd name="T52" fmla="*/ 26 w 1090"/>
                <a:gd name="T53" fmla="*/ 415 h 1320"/>
                <a:gd name="T54" fmla="*/ 8 w 1090"/>
                <a:gd name="T55" fmla="*/ 299 h 1320"/>
                <a:gd name="T56" fmla="*/ 0 w 1090"/>
                <a:gd name="T57" fmla="*/ 177 h 1320"/>
                <a:gd name="T58" fmla="*/ 323 w 1090"/>
                <a:gd name="T59" fmla="*/ 0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90" h="1320">
                  <a:moveTo>
                    <a:pt x="323" y="0"/>
                  </a:moveTo>
                  <a:lnTo>
                    <a:pt x="648" y="177"/>
                  </a:lnTo>
                  <a:lnTo>
                    <a:pt x="656" y="252"/>
                  </a:lnTo>
                  <a:lnTo>
                    <a:pt x="674" y="323"/>
                  </a:lnTo>
                  <a:lnTo>
                    <a:pt x="700" y="389"/>
                  </a:lnTo>
                  <a:lnTo>
                    <a:pt x="735" y="452"/>
                  </a:lnTo>
                  <a:lnTo>
                    <a:pt x="780" y="507"/>
                  </a:lnTo>
                  <a:lnTo>
                    <a:pt x="831" y="556"/>
                  </a:lnTo>
                  <a:lnTo>
                    <a:pt x="888" y="597"/>
                  </a:lnTo>
                  <a:lnTo>
                    <a:pt x="951" y="631"/>
                  </a:lnTo>
                  <a:lnTo>
                    <a:pt x="1020" y="654"/>
                  </a:lnTo>
                  <a:lnTo>
                    <a:pt x="1090" y="668"/>
                  </a:lnTo>
                  <a:lnTo>
                    <a:pt x="912" y="1000"/>
                  </a:lnTo>
                  <a:lnTo>
                    <a:pt x="1086" y="1320"/>
                  </a:lnTo>
                  <a:lnTo>
                    <a:pt x="969" y="1306"/>
                  </a:lnTo>
                  <a:lnTo>
                    <a:pt x="853" y="1283"/>
                  </a:lnTo>
                  <a:lnTo>
                    <a:pt x="743" y="1247"/>
                  </a:lnTo>
                  <a:lnTo>
                    <a:pt x="639" y="1200"/>
                  </a:lnTo>
                  <a:lnTo>
                    <a:pt x="539" y="1143"/>
                  </a:lnTo>
                  <a:lnTo>
                    <a:pt x="446" y="1079"/>
                  </a:lnTo>
                  <a:lnTo>
                    <a:pt x="360" y="1006"/>
                  </a:lnTo>
                  <a:lnTo>
                    <a:pt x="281" y="923"/>
                  </a:lnTo>
                  <a:lnTo>
                    <a:pt x="211" y="833"/>
                  </a:lnTo>
                  <a:lnTo>
                    <a:pt x="150" y="737"/>
                  </a:lnTo>
                  <a:lnTo>
                    <a:pt x="99" y="635"/>
                  </a:lnTo>
                  <a:lnTo>
                    <a:pt x="57" y="527"/>
                  </a:lnTo>
                  <a:lnTo>
                    <a:pt x="26" y="415"/>
                  </a:lnTo>
                  <a:lnTo>
                    <a:pt x="8" y="299"/>
                  </a:lnTo>
                  <a:lnTo>
                    <a:pt x="0" y="177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9" tIns="91445" rIns="182889" bIns="91445" numCol="1" anchor="t" anchorCtr="0" compatLnSpc="1">
              <a:prstTxWarp prst="textNoShape">
                <a:avLst/>
              </a:prstTxWarp>
            </a:bodyPr>
            <a:lstStyle/>
            <a:p>
              <a:endParaRPr lang="es-SV" sz="2100">
                <a:latin typeface="Arial Narrow"/>
                <a:cs typeface="Arial Narrow"/>
              </a:endParaRPr>
            </a:p>
          </p:txBody>
        </p:sp>
        <p:sp>
          <p:nvSpPr>
            <p:cNvPr id="47" name="Rectángulo 2285"/>
            <p:cNvSpPr/>
            <p:nvPr/>
          </p:nvSpPr>
          <p:spPr>
            <a:xfrm>
              <a:off x="3286298" y="4484968"/>
              <a:ext cx="2318327" cy="677121"/>
            </a:xfrm>
            <a:prstGeom prst="rect">
              <a:avLst/>
            </a:prstGeom>
          </p:spPr>
          <p:txBody>
            <a:bodyPr wrap="square" lIns="182889" tIns="91445" rIns="182889" bIns="91445">
              <a:spAutoFit/>
            </a:bodyPr>
            <a:lstStyle/>
            <a:p>
              <a:pPr algn="ctr"/>
              <a:r>
                <a:rPr lang="es-ES" sz="2100" b="1" dirty="0">
                  <a:solidFill>
                    <a:schemeClr val="bg1"/>
                  </a:solidFill>
                  <a:ea typeface="Open Sans" panose="020B0606030504020204" pitchFamily="34" charset="0"/>
                </a:rPr>
                <a:t>Teamwork</a:t>
              </a:r>
              <a:endParaRPr lang="es-MX" sz="2100" b="1" dirty="0">
                <a:solidFill>
                  <a:schemeClr val="bg1"/>
                </a:solidFill>
                <a:ea typeface="Open Sans" panose="020B0606030504020204" pitchFamily="34" charset="0"/>
              </a:endParaRPr>
            </a:p>
          </p:txBody>
        </p:sp>
      </p:grpSp>
      <p:sp>
        <p:nvSpPr>
          <p:cNvPr id="19" name="Freeform 65"/>
          <p:cNvSpPr>
            <a:spLocks noEditPoints="1"/>
          </p:cNvSpPr>
          <p:nvPr/>
        </p:nvSpPr>
        <p:spPr bwMode="auto">
          <a:xfrm>
            <a:off x="2799533" y="2421675"/>
            <a:ext cx="429837" cy="429837"/>
          </a:xfrm>
          <a:custGeom>
            <a:avLst/>
            <a:gdLst>
              <a:gd name="T0" fmla="*/ 54 w 228"/>
              <a:gd name="T1" fmla="*/ 106 h 228"/>
              <a:gd name="T2" fmla="*/ 10 w 228"/>
              <a:gd name="T3" fmla="*/ 106 h 228"/>
              <a:gd name="T4" fmla="*/ 32 w 228"/>
              <a:gd name="T5" fmla="*/ 92 h 228"/>
              <a:gd name="T6" fmla="*/ 32 w 228"/>
              <a:gd name="T7" fmla="*/ 120 h 228"/>
              <a:gd name="T8" fmla="*/ 32 w 228"/>
              <a:gd name="T9" fmla="*/ 92 h 228"/>
              <a:gd name="T10" fmla="*/ 0 w 228"/>
              <a:gd name="T11" fmla="*/ 168 h 228"/>
              <a:gd name="T12" fmla="*/ 15 w 228"/>
              <a:gd name="T13" fmla="*/ 208 h 228"/>
              <a:gd name="T14" fmla="*/ 48 w 228"/>
              <a:gd name="T15" fmla="*/ 208 h 228"/>
              <a:gd name="T16" fmla="*/ 64 w 228"/>
              <a:gd name="T17" fmla="*/ 168 h 228"/>
              <a:gd name="T18" fmla="*/ 53 w 228"/>
              <a:gd name="T19" fmla="*/ 179 h 228"/>
              <a:gd name="T20" fmla="*/ 32 w 228"/>
              <a:gd name="T21" fmla="*/ 220 h 228"/>
              <a:gd name="T22" fmla="*/ 10 w 228"/>
              <a:gd name="T23" fmla="*/ 179 h 228"/>
              <a:gd name="T24" fmla="*/ 32 w 228"/>
              <a:gd name="T25" fmla="*/ 144 h 228"/>
              <a:gd name="T26" fmla="*/ 53 w 228"/>
              <a:gd name="T27" fmla="*/ 179 h 228"/>
              <a:gd name="T28" fmla="*/ 116 w 228"/>
              <a:gd name="T29" fmla="*/ 44 h 228"/>
              <a:gd name="T30" fmla="*/ 116 w 228"/>
              <a:gd name="T31" fmla="*/ 0 h 228"/>
              <a:gd name="T32" fmla="*/ 116 w 228"/>
              <a:gd name="T33" fmla="*/ 44 h 228"/>
              <a:gd name="T34" fmla="*/ 130 w 228"/>
              <a:gd name="T35" fmla="*/ 22 h 228"/>
              <a:gd name="T36" fmla="*/ 102 w 228"/>
              <a:gd name="T37" fmla="*/ 22 h 228"/>
              <a:gd name="T38" fmla="*/ 100 w 228"/>
              <a:gd name="T39" fmla="*/ 124 h 228"/>
              <a:gd name="T40" fmla="*/ 132 w 228"/>
              <a:gd name="T41" fmla="*/ 124 h 228"/>
              <a:gd name="T42" fmla="*/ 148 w 228"/>
              <a:gd name="T43" fmla="*/ 84 h 228"/>
              <a:gd name="T44" fmla="*/ 84 w 228"/>
              <a:gd name="T45" fmla="*/ 84 h 228"/>
              <a:gd name="T46" fmla="*/ 100 w 228"/>
              <a:gd name="T47" fmla="*/ 124 h 228"/>
              <a:gd name="T48" fmla="*/ 140 w 228"/>
              <a:gd name="T49" fmla="*/ 84 h 228"/>
              <a:gd name="T50" fmla="*/ 124 w 228"/>
              <a:gd name="T51" fmla="*/ 124 h 228"/>
              <a:gd name="T52" fmla="*/ 108 w 228"/>
              <a:gd name="T53" fmla="*/ 124 h 228"/>
              <a:gd name="T54" fmla="*/ 92 w 228"/>
              <a:gd name="T55" fmla="*/ 84 h 228"/>
              <a:gd name="T56" fmla="*/ 196 w 228"/>
              <a:gd name="T57" fmla="*/ 128 h 228"/>
              <a:gd name="T58" fmla="*/ 196 w 228"/>
              <a:gd name="T59" fmla="*/ 84 h 228"/>
              <a:gd name="T60" fmla="*/ 196 w 228"/>
              <a:gd name="T61" fmla="*/ 128 h 228"/>
              <a:gd name="T62" fmla="*/ 210 w 228"/>
              <a:gd name="T63" fmla="*/ 106 h 228"/>
              <a:gd name="T64" fmla="*/ 182 w 228"/>
              <a:gd name="T65" fmla="*/ 106 h 228"/>
              <a:gd name="T66" fmla="*/ 196 w 228"/>
              <a:gd name="T67" fmla="*/ 136 h 228"/>
              <a:gd name="T68" fmla="*/ 169 w 228"/>
              <a:gd name="T69" fmla="*/ 185 h 228"/>
              <a:gd name="T70" fmla="*/ 196 w 228"/>
              <a:gd name="T71" fmla="*/ 228 h 228"/>
              <a:gd name="T72" fmla="*/ 223 w 228"/>
              <a:gd name="T73" fmla="*/ 185 h 228"/>
              <a:gd name="T74" fmla="*/ 196 w 228"/>
              <a:gd name="T75" fmla="*/ 136 h 228"/>
              <a:gd name="T76" fmla="*/ 205 w 228"/>
              <a:gd name="T77" fmla="*/ 208 h 228"/>
              <a:gd name="T78" fmla="*/ 188 w 228"/>
              <a:gd name="T79" fmla="*/ 208 h 228"/>
              <a:gd name="T80" fmla="*/ 172 w 228"/>
              <a:gd name="T81" fmla="*/ 168 h 228"/>
              <a:gd name="T82" fmla="*/ 220 w 228"/>
              <a:gd name="T83" fmla="*/ 168 h 228"/>
              <a:gd name="T84" fmla="*/ 91 w 228"/>
              <a:gd name="T85" fmla="*/ 119 h 228"/>
              <a:gd name="T86" fmla="*/ 61 w 228"/>
              <a:gd name="T87" fmla="*/ 141 h 228"/>
              <a:gd name="T88" fmla="*/ 91 w 228"/>
              <a:gd name="T89" fmla="*/ 119 h 228"/>
              <a:gd name="T90" fmla="*/ 165 w 228"/>
              <a:gd name="T91" fmla="*/ 147 h 228"/>
              <a:gd name="T92" fmla="*/ 147 w 228"/>
              <a:gd name="T93" fmla="*/ 113 h 228"/>
              <a:gd name="T94" fmla="*/ 60 w 228"/>
              <a:gd name="T95" fmla="*/ 212 h 228"/>
              <a:gd name="T96" fmla="*/ 168 w 228"/>
              <a:gd name="T97" fmla="*/ 204 h 228"/>
              <a:gd name="T98" fmla="*/ 60 w 228"/>
              <a:gd name="T99" fmla="*/ 212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" h="228">
                <a:moveTo>
                  <a:pt x="32" y="128"/>
                </a:moveTo>
                <a:cubicBezTo>
                  <a:pt x="44" y="128"/>
                  <a:pt x="54" y="118"/>
                  <a:pt x="54" y="106"/>
                </a:cubicBezTo>
                <a:cubicBezTo>
                  <a:pt x="54" y="94"/>
                  <a:pt x="44" y="84"/>
                  <a:pt x="32" y="84"/>
                </a:cubicBezTo>
                <a:cubicBezTo>
                  <a:pt x="20" y="84"/>
                  <a:pt x="10" y="94"/>
                  <a:pt x="10" y="106"/>
                </a:cubicBezTo>
                <a:cubicBezTo>
                  <a:pt x="10" y="118"/>
                  <a:pt x="20" y="128"/>
                  <a:pt x="32" y="128"/>
                </a:cubicBezTo>
                <a:close/>
                <a:moveTo>
                  <a:pt x="32" y="92"/>
                </a:moveTo>
                <a:cubicBezTo>
                  <a:pt x="39" y="92"/>
                  <a:pt x="46" y="98"/>
                  <a:pt x="46" y="106"/>
                </a:cubicBezTo>
                <a:cubicBezTo>
                  <a:pt x="46" y="113"/>
                  <a:pt x="39" y="120"/>
                  <a:pt x="32" y="120"/>
                </a:cubicBezTo>
                <a:cubicBezTo>
                  <a:pt x="24" y="120"/>
                  <a:pt x="18" y="113"/>
                  <a:pt x="18" y="106"/>
                </a:cubicBezTo>
                <a:cubicBezTo>
                  <a:pt x="18" y="98"/>
                  <a:pt x="24" y="92"/>
                  <a:pt x="32" y="92"/>
                </a:cubicBezTo>
                <a:close/>
                <a:moveTo>
                  <a:pt x="32" y="136"/>
                </a:moveTo>
                <a:cubicBezTo>
                  <a:pt x="14" y="136"/>
                  <a:pt x="0" y="150"/>
                  <a:pt x="0" y="168"/>
                </a:cubicBezTo>
                <a:cubicBezTo>
                  <a:pt x="0" y="180"/>
                  <a:pt x="4" y="184"/>
                  <a:pt x="5" y="185"/>
                </a:cubicBezTo>
                <a:cubicBezTo>
                  <a:pt x="11" y="190"/>
                  <a:pt x="15" y="201"/>
                  <a:pt x="15" y="208"/>
                </a:cubicBezTo>
                <a:cubicBezTo>
                  <a:pt x="15" y="219"/>
                  <a:pt x="23" y="228"/>
                  <a:pt x="32" y="228"/>
                </a:cubicBezTo>
                <a:cubicBezTo>
                  <a:pt x="41" y="228"/>
                  <a:pt x="48" y="219"/>
                  <a:pt x="48" y="208"/>
                </a:cubicBezTo>
                <a:cubicBezTo>
                  <a:pt x="48" y="201"/>
                  <a:pt x="53" y="190"/>
                  <a:pt x="59" y="185"/>
                </a:cubicBezTo>
                <a:cubicBezTo>
                  <a:pt x="60" y="184"/>
                  <a:pt x="64" y="180"/>
                  <a:pt x="64" y="168"/>
                </a:cubicBezTo>
                <a:cubicBezTo>
                  <a:pt x="64" y="150"/>
                  <a:pt x="49" y="136"/>
                  <a:pt x="32" y="136"/>
                </a:cubicBezTo>
                <a:close/>
                <a:moveTo>
                  <a:pt x="53" y="179"/>
                </a:moveTo>
                <a:cubicBezTo>
                  <a:pt x="46" y="186"/>
                  <a:pt x="40" y="199"/>
                  <a:pt x="40" y="208"/>
                </a:cubicBezTo>
                <a:cubicBezTo>
                  <a:pt x="40" y="215"/>
                  <a:pt x="36" y="220"/>
                  <a:pt x="32" y="220"/>
                </a:cubicBezTo>
                <a:cubicBezTo>
                  <a:pt x="27" y="220"/>
                  <a:pt x="23" y="215"/>
                  <a:pt x="23" y="208"/>
                </a:cubicBezTo>
                <a:cubicBezTo>
                  <a:pt x="23" y="199"/>
                  <a:pt x="18" y="186"/>
                  <a:pt x="10" y="179"/>
                </a:cubicBezTo>
                <a:cubicBezTo>
                  <a:pt x="10" y="179"/>
                  <a:pt x="8" y="176"/>
                  <a:pt x="8" y="168"/>
                </a:cubicBezTo>
                <a:cubicBezTo>
                  <a:pt x="8" y="155"/>
                  <a:pt x="19" y="144"/>
                  <a:pt x="32" y="144"/>
                </a:cubicBezTo>
                <a:cubicBezTo>
                  <a:pt x="45" y="144"/>
                  <a:pt x="56" y="155"/>
                  <a:pt x="56" y="168"/>
                </a:cubicBezTo>
                <a:cubicBezTo>
                  <a:pt x="56" y="176"/>
                  <a:pt x="53" y="179"/>
                  <a:pt x="53" y="179"/>
                </a:cubicBezTo>
                <a:cubicBezTo>
                  <a:pt x="53" y="179"/>
                  <a:pt x="53" y="179"/>
                  <a:pt x="53" y="179"/>
                </a:cubicBezTo>
                <a:close/>
                <a:moveTo>
                  <a:pt x="116" y="44"/>
                </a:moveTo>
                <a:cubicBezTo>
                  <a:pt x="128" y="44"/>
                  <a:pt x="138" y="34"/>
                  <a:pt x="138" y="22"/>
                </a:cubicBezTo>
                <a:cubicBezTo>
                  <a:pt x="138" y="10"/>
                  <a:pt x="128" y="0"/>
                  <a:pt x="116" y="0"/>
                </a:cubicBezTo>
                <a:cubicBezTo>
                  <a:pt x="104" y="0"/>
                  <a:pt x="94" y="10"/>
                  <a:pt x="94" y="22"/>
                </a:cubicBezTo>
                <a:cubicBezTo>
                  <a:pt x="94" y="34"/>
                  <a:pt x="104" y="44"/>
                  <a:pt x="116" y="44"/>
                </a:cubicBezTo>
                <a:close/>
                <a:moveTo>
                  <a:pt x="116" y="8"/>
                </a:moveTo>
                <a:cubicBezTo>
                  <a:pt x="124" y="8"/>
                  <a:pt x="130" y="14"/>
                  <a:pt x="130" y="22"/>
                </a:cubicBezTo>
                <a:cubicBezTo>
                  <a:pt x="130" y="29"/>
                  <a:pt x="124" y="36"/>
                  <a:pt x="116" y="36"/>
                </a:cubicBezTo>
                <a:cubicBezTo>
                  <a:pt x="108" y="36"/>
                  <a:pt x="102" y="29"/>
                  <a:pt x="102" y="22"/>
                </a:cubicBezTo>
                <a:cubicBezTo>
                  <a:pt x="102" y="14"/>
                  <a:pt x="108" y="8"/>
                  <a:pt x="116" y="8"/>
                </a:cubicBezTo>
                <a:close/>
                <a:moveTo>
                  <a:pt x="100" y="124"/>
                </a:moveTo>
                <a:cubicBezTo>
                  <a:pt x="100" y="135"/>
                  <a:pt x="107" y="144"/>
                  <a:pt x="116" y="144"/>
                </a:cubicBezTo>
                <a:cubicBezTo>
                  <a:pt x="125" y="144"/>
                  <a:pt x="132" y="135"/>
                  <a:pt x="132" y="124"/>
                </a:cubicBezTo>
                <a:cubicBezTo>
                  <a:pt x="132" y="117"/>
                  <a:pt x="137" y="106"/>
                  <a:pt x="143" y="101"/>
                </a:cubicBezTo>
                <a:cubicBezTo>
                  <a:pt x="144" y="100"/>
                  <a:pt x="148" y="96"/>
                  <a:pt x="148" y="84"/>
                </a:cubicBezTo>
                <a:cubicBezTo>
                  <a:pt x="148" y="66"/>
                  <a:pt x="133" y="52"/>
                  <a:pt x="116" y="52"/>
                </a:cubicBezTo>
                <a:cubicBezTo>
                  <a:pt x="98" y="52"/>
                  <a:pt x="84" y="66"/>
                  <a:pt x="84" y="84"/>
                </a:cubicBezTo>
                <a:cubicBezTo>
                  <a:pt x="84" y="96"/>
                  <a:pt x="88" y="100"/>
                  <a:pt x="89" y="101"/>
                </a:cubicBezTo>
                <a:cubicBezTo>
                  <a:pt x="95" y="106"/>
                  <a:pt x="100" y="117"/>
                  <a:pt x="100" y="124"/>
                </a:cubicBezTo>
                <a:close/>
                <a:moveTo>
                  <a:pt x="116" y="60"/>
                </a:moveTo>
                <a:cubicBezTo>
                  <a:pt x="129" y="60"/>
                  <a:pt x="140" y="71"/>
                  <a:pt x="140" y="84"/>
                </a:cubicBezTo>
                <a:cubicBezTo>
                  <a:pt x="140" y="92"/>
                  <a:pt x="138" y="95"/>
                  <a:pt x="138" y="95"/>
                </a:cubicBezTo>
                <a:cubicBezTo>
                  <a:pt x="130" y="102"/>
                  <a:pt x="124" y="115"/>
                  <a:pt x="124" y="124"/>
                </a:cubicBezTo>
                <a:cubicBezTo>
                  <a:pt x="124" y="131"/>
                  <a:pt x="121" y="136"/>
                  <a:pt x="116" y="136"/>
                </a:cubicBezTo>
                <a:cubicBezTo>
                  <a:pt x="111" y="136"/>
                  <a:pt x="108" y="131"/>
                  <a:pt x="108" y="124"/>
                </a:cubicBezTo>
                <a:cubicBezTo>
                  <a:pt x="108" y="115"/>
                  <a:pt x="102" y="102"/>
                  <a:pt x="95" y="95"/>
                </a:cubicBezTo>
                <a:cubicBezTo>
                  <a:pt x="95" y="95"/>
                  <a:pt x="92" y="92"/>
                  <a:pt x="92" y="84"/>
                </a:cubicBezTo>
                <a:cubicBezTo>
                  <a:pt x="92" y="71"/>
                  <a:pt x="103" y="60"/>
                  <a:pt x="116" y="60"/>
                </a:cubicBezTo>
                <a:close/>
                <a:moveTo>
                  <a:pt x="196" y="128"/>
                </a:moveTo>
                <a:cubicBezTo>
                  <a:pt x="208" y="128"/>
                  <a:pt x="218" y="118"/>
                  <a:pt x="218" y="106"/>
                </a:cubicBezTo>
                <a:cubicBezTo>
                  <a:pt x="218" y="94"/>
                  <a:pt x="208" y="84"/>
                  <a:pt x="196" y="84"/>
                </a:cubicBezTo>
                <a:cubicBezTo>
                  <a:pt x="184" y="84"/>
                  <a:pt x="174" y="94"/>
                  <a:pt x="174" y="106"/>
                </a:cubicBezTo>
                <a:cubicBezTo>
                  <a:pt x="174" y="118"/>
                  <a:pt x="184" y="128"/>
                  <a:pt x="196" y="128"/>
                </a:cubicBezTo>
                <a:close/>
                <a:moveTo>
                  <a:pt x="196" y="92"/>
                </a:moveTo>
                <a:cubicBezTo>
                  <a:pt x="204" y="92"/>
                  <a:pt x="210" y="98"/>
                  <a:pt x="210" y="106"/>
                </a:cubicBezTo>
                <a:cubicBezTo>
                  <a:pt x="210" y="113"/>
                  <a:pt x="204" y="120"/>
                  <a:pt x="196" y="120"/>
                </a:cubicBezTo>
                <a:cubicBezTo>
                  <a:pt x="189" y="120"/>
                  <a:pt x="182" y="113"/>
                  <a:pt x="182" y="106"/>
                </a:cubicBezTo>
                <a:cubicBezTo>
                  <a:pt x="182" y="98"/>
                  <a:pt x="189" y="92"/>
                  <a:pt x="196" y="92"/>
                </a:cubicBezTo>
                <a:close/>
                <a:moveTo>
                  <a:pt x="196" y="136"/>
                </a:moveTo>
                <a:cubicBezTo>
                  <a:pt x="179" y="136"/>
                  <a:pt x="164" y="150"/>
                  <a:pt x="164" y="168"/>
                </a:cubicBezTo>
                <a:cubicBezTo>
                  <a:pt x="164" y="180"/>
                  <a:pt x="168" y="184"/>
                  <a:pt x="169" y="185"/>
                </a:cubicBezTo>
                <a:cubicBezTo>
                  <a:pt x="175" y="190"/>
                  <a:pt x="180" y="201"/>
                  <a:pt x="180" y="208"/>
                </a:cubicBezTo>
                <a:cubicBezTo>
                  <a:pt x="180" y="219"/>
                  <a:pt x="187" y="228"/>
                  <a:pt x="196" y="228"/>
                </a:cubicBezTo>
                <a:cubicBezTo>
                  <a:pt x="205" y="228"/>
                  <a:pt x="213" y="219"/>
                  <a:pt x="213" y="208"/>
                </a:cubicBezTo>
                <a:cubicBezTo>
                  <a:pt x="213" y="201"/>
                  <a:pt x="217" y="190"/>
                  <a:pt x="223" y="185"/>
                </a:cubicBezTo>
                <a:cubicBezTo>
                  <a:pt x="224" y="184"/>
                  <a:pt x="228" y="180"/>
                  <a:pt x="228" y="168"/>
                </a:cubicBezTo>
                <a:cubicBezTo>
                  <a:pt x="228" y="150"/>
                  <a:pt x="214" y="136"/>
                  <a:pt x="196" y="136"/>
                </a:cubicBezTo>
                <a:close/>
                <a:moveTo>
                  <a:pt x="218" y="179"/>
                </a:moveTo>
                <a:cubicBezTo>
                  <a:pt x="210" y="186"/>
                  <a:pt x="205" y="199"/>
                  <a:pt x="205" y="208"/>
                </a:cubicBezTo>
                <a:cubicBezTo>
                  <a:pt x="205" y="215"/>
                  <a:pt x="201" y="220"/>
                  <a:pt x="196" y="220"/>
                </a:cubicBezTo>
                <a:cubicBezTo>
                  <a:pt x="192" y="220"/>
                  <a:pt x="188" y="215"/>
                  <a:pt x="188" y="208"/>
                </a:cubicBezTo>
                <a:cubicBezTo>
                  <a:pt x="188" y="199"/>
                  <a:pt x="182" y="186"/>
                  <a:pt x="175" y="179"/>
                </a:cubicBezTo>
                <a:cubicBezTo>
                  <a:pt x="175" y="179"/>
                  <a:pt x="172" y="176"/>
                  <a:pt x="172" y="168"/>
                </a:cubicBezTo>
                <a:cubicBezTo>
                  <a:pt x="172" y="155"/>
                  <a:pt x="183" y="144"/>
                  <a:pt x="196" y="144"/>
                </a:cubicBezTo>
                <a:cubicBezTo>
                  <a:pt x="209" y="144"/>
                  <a:pt x="220" y="155"/>
                  <a:pt x="220" y="168"/>
                </a:cubicBezTo>
                <a:cubicBezTo>
                  <a:pt x="220" y="176"/>
                  <a:pt x="218" y="179"/>
                  <a:pt x="218" y="179"/>
                </a:cubicBezTo>
                <a:close/>
                <a:moveTo>
                  <a:pt x="91" y="119"/>
                </a:moveTo>
                <a:cubicBezTo>
                  <a:pt x="85" y="113"/>
                  <a:pt x="85" y="113"/>
                  <a:pt x="85" y="113"/>
                </a:cubicBezTo>
                <a:cubicBezTo>
                  <a:pt x="61" y="141"/>
                  <a:pt x="61" y="141"/>
                  <a:pt x="61" y="141"/>
                </a:cubicBezTo>
                <a:cubicBezTo>
                  <a:pt x="67" y="147"/>
                  <a:pt x="67" y="147"/>
                  <a:pt x="67" y="147"/>
                </a:cubicBezTo>
                <a:lnTo>
                  <a:pt x="91" y="119"/>
                </a:lnTo>
                <a:close/>
                <a:moveTo>
                  <a:pt x="141" y="119"/>
                </a:moveTo>
                <a:cubicBezTo>
                  <a:pt x="165" y="147"/>
                  <a:pt x="165" y="147"/>
                  <a:pt x="165" y="147"/>
                </a:cubicBezTo>
                <a:cubicBezTo>
                  <a:pt x="171" y="141"/>
                  <a:pt x="171" y="141"/>
                  <a:pt x="171" y="141"/>
                </a:cubicBezTo>
                <a:cubicBezTo>
                  <a:pt x="147" y="113"/>
                  <a:pt x="147" y="113"/>
                  <a:pt x="147" y="113"/>
                </a:cubicBezTo>
                <a:lnTo>
                  <a:pt x="141" y="119"/>
                </a:lnTo>
                <a:close/>
                <a:moveTo>
                  <a:pt x="60" y="212"/>
                </a:moveTo>
                <a:cubicBezTo>
                  <a:pt x="168" y="212"/>
                  <a:pt x="168" y="212"/>
                  <a:pt x="168" y="212"/>
                </a:cubicBezTo>
                <a:cubicBezTo>
                  <a:pt x="168" y="204"/>
                  <a:pt x="168" y="204"/>
                  <a:pt x="168" y="204"/>
                </a:cubicBezTo>
                <a:cubicBezTo>
                  <a:pt x="60" y="204"/>
                  <a:pt x="60" y="204"/>
                  <a:pt x="60" y="204"/>
                </a:cubicBezTo>
                <a:lnTo>
                  <a:pt x="60" y="212"/>
                </a:lnTo>
                <a:close/>
              </a:path>
            </a:pathLst>
          </a:custGeom>
          <a:solidFill>
            <a:srgbClr val="F2F2F2">
              <a:alpha val="30000"/>
            </a:srgb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grpSp>
        <p:nvGrpSpPr>
          <p:cNvPr id="3" name="Group 2"/>
          <p:cNvGrpSpPr/>
          <p:nvPr/>
        </p:nvGrpSpPr>
        <p:grpSpPr>
          <a:xfrm>
            <a:off x="2378165" y="399015"/>
            <a:ext cx="2518139" cy="2079479"/>
            <a:chOff x="3170887" y="532020"/>
            <a:chExt cx="3357518" cy="2772638"/>
          </a:xfrm>
        </p:grpSpPr>
        <p:sp>
          <p:nvSpPr>
            <p:cNvPr id="39" name="Freeform 264"/>
            <p:cNvSpPr>
              <a:spLocks/>
            </p:cNvSpPr>
            <p:nvPr/>
          </p:nvSpPr>
          <p:spPr bwMode="auto">
            <a:xfrm>
              <a:off x="3170887" y="532020"/>
              <a:ext cx="3357518" cy="2772638"/>
            </a:xfrm>
            <a:custGeom>
              <a:avLst/>
              <a:gdLst>
                <a:gd name="T0" fmla="*/ 1143 w 1320"/>
                <a:gd name="T1" fmla="*/ 0 h 1090"/>
                <a:gd name="T2" fmla="*/ 1320 w 1320"/>
                <a:gd name="T3" fmla="*/ 322 h 1090"/>
                <a:gd name="T4" fmla="*/ 1141 w 1320"/>
                <a:gd name="T5" fmla="*/ 650 h 1090"/>
                <a:gd name="T6" fmla="*/ 1067 w 1320"/>
                <a:gd name="T7" fmla="*/ 656 h 1090"/>
                <a:gd name="T8" fmla="*/ 996 w 1320"/>
                <a:gd name="T9" fmla="*/ 673 h 1090"/>
                <a:gd name="T10" fmla="*/ 929 w 1320"/>
                <a:gd name="T11" fmla="*/ 699 h 1090"/>
                <a:gd name="T12" fmla="*/ 868 w 1320"/>
                <a:gd name="T13" fmla="*/ 736 h 1090"/>
                <a:gd name="T14" fmla="*/ 813 w 1320"/>
                <a:gd name="T15" fmla="*/ 779 h 1090"/>
                <a:gd name="T16" fmla="*/ 764 w 1320"/>
                <a:gd name="T17" fmla="*/ 830 h 1090"/>
                <a:gd name="T18" fmla="*/ 723 w 1320"/>
                <a:gd name="T19" fmla="*/ 887 h 1090"/>
                <a:gd name="T20" fmla="*/ 690 w 1320"/>
                <a:gd name="T21" fmla="*/ 950 h 1090"/>
                <a:gd name="T22" fmla="*/ 666 w 1320"/>
                <a:gd name="T23" fmla="*/ 1019 h 1090"/>
                <a:gd name="T24" fmla="*/ 650 w 1320"/>
                <a:gd name="T25" fmla="*/ 1090 h 1090"/>
                <a:gd name="T26" fmla="*/ 321 w 1320"/>
                <a:gd name="T27" fmla="*/ 911 h 1090"/>
                <a:gd name="T28" fmla="*/ 0 w 1320"/>
                <a:gd name="T29" fmla="*/ 1088 h 1090"/>
                <a:gd name="T30" fmla="*/ 12 w 1320"/>
                <a:gd name="T31" fmla="*/ 968 h 1090"/>
                <a:gd name="T32" fmla="*/ 38 w 1320"/>
                <a:gd name="T33" fmla="*/ 852 h 1090"/>
                <a:gd name="T34" fmla="*/ 73 w 1320"/>
                <a:gd name="T35" fmla="*/ 742 h 1090"/>
                <a:gd name="T36" fmla="*/ 120 w 1320"/>
                <a:gd name="T37" fmla="*/ 638 h 1090"/>
                <a:gd name="T38" fmla="*/ 175 w 1320"/>
                <a:gd name="T39" fmla="*/ 538 h 1090"/>
                <a:gd name="T40" fmla="*/ 242 w 1320"/>
                <a:gd name="T41" fmla="*/ 445 h 1090"/>
                <a:gd name="T42" fmla="*/ 315 w 1320"/>
                <a:gd name="T43" fmla="*/ 359 h 1090"/>
                <a:gd name="T44" fmla="*/ 397 w 1320"/>
                <a:gd name="T45" fmla="*/ 280 h 1090"/>
                <a:gd name="T46" fmla="*/ 485 w 1320"/>
                <a:gd name="T47" fmla="*/ 210 h 1090"/>
                <a:gd name="T48" fmla="*/ 582 w 1320"/>
                <a:gd name="T49" fmla="*/ 149 h 1090"/>
                <a:gd name="T50" fmla="*/ 684 w 1320"/>
                <a:gd name="T51" fmla="*/ 98 h 1090"/>
                <a:gd name="T52" fmla="*/ 792 w 1320"/>
                <a:gd name="T53" fmla="*/ 57 h 1090"/>
                <a:gd name="T54" fmla="*/ 906 w 1320"/>
                <a:gd name="T55" fmla="*/ 27 h 1090"/>
                <a:gd name="T56" fmla="*/ 1022 w 1320"/>
                <a:gd name="T57" fmla="*/ 8 h 1090"/>
                <a:gd name="T58" fmla="*/ 1143 w 1320"/>
                <a:gd name="T59" fmla="*/ 0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20" h="1090">
                  <a:moveTo>
                    <a:pt x="1143" y="0"/>
                  </a:moveTo>
                  <a:lnTo>
                    <a:pt x="1320" y="322"/>
                  </a:lnTo>
                  <a:lnTo>
                    <a:pt x="1141" y="650"/>
                  </a:lnTo>
                  <a:lnTo>
                    <a:pt x="1067" y="656"/>
                  </a:lnTo>
                  <a:lnTo>
                    <a:pt x="996" y="673"/>
                  </a:lnTo>
                  <a:lnTo>
                    <a:pt x="929" y="699"/>
                  </a:lnTo>
                  <a:lnTo>
                    <a:pt x="868" y="736"/>
                  </a:lnTo>
                  <a:lnTo>
                    <a:pt x="813" y="779"/>
                  </a:lnTo>
                  <a:lnTo>
                    <a:pt x="764" y="830"/>
                  </a:lnTo>
                  <a:lnTo>
                    <a:pt x="723" y="887"/>
                  </a:lnTo>
                  <a:lnTo>
                    <a:pt x="690" y="950"/>
                  </a:lnTo>
                  <a:lnTo>
                    <a:pt x="666" y="1019"/>
                  </a:lnTo>
                  <a:lnTo>
                    <a:pt x="650" y="1090"/>
                  </a:lnTo>
                  <a:lnTo>
                    <a:pt x="321" y="911"/>
                  </a:lnTo>
                  <a:lnTo>
                    <a:pt x="0" y="1088"/>
                  </a:lnTo>
                  <a:lnTo>
                    <a:pt x="12" y="968"/>
                  </a:lnTo>
                  <a:lnTo>
                    <a:pt x="38" y="852"/>
                  </a:lnTo>
                  <a:lnTo>
                    <a:pt x="73" y="742"/>
                  </a:lnTo>
                  <a:lnTo>
                    <a:pt x="120" y="638"/>
                  </a:lnTo>
                  <a:lnTo>
                    <a:pt x="175" y="538"/>
                  </a:lnTo>
                  <a:lnTo>
                    <a:pt x="242" y="445"/>
                  </a:lnTo>
                  <a:lnTo>
                    <a:pt x="315" y="359"/>
                  </a:lnTo>
                  <a:lnTo>
                    <a:pt x="397" y="280"/>
                  </a:lnTo>
                  <a:lnTo>
                    <a:pt x="485" y="210"/>
                  </a:lnTo>
                  <a:lnTo>
                    <a:pt x="582" y="149"/>
                  </a:lnTo>
                  <a:lnTo>
                    <a:pt x="684" y="98"/>
                  </a:lnTo>
                  <a:lnTo>
                    <a:pt x="792" y="57"/>
                  </a:lnTo>
                  <a:lnTo>
                    <a:pt x="906" y="27"/>
                  </a:lnTo>
                  <a:lnTo>
                    <a:pt x="1022" y="8"/>
                  </a:lnTo>
                  <a:lnTo>
                    <a:pt x="11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9" tIns="91445" rIns="182889" bIns="91445" numCol="1" anchor="t" anchorCtr="0" compatLnSpc="1">
              <a:prstTxWarp prst="textNoShape">
                <a:avLst/>
              </a:prstTxWarp>
            </a:bodyPr>
            <a:lstStyle/>
            <a:p>
              <a:endParaRPr lang="es-SV" sz="2100">
                <a:latin typeface="Arial Narrow"/>
                <a:cs typeface="Arial Narrow"/>
              </a:endParaRPr>
            </a:p>
          </p:txBody>
        </p:sp>
        <p:sp>
          <p:nvSpPr>
            <p:cNvPr id="49" name="Rectángulo 2287"/>
            <p:cNvSpPr/>
            <p:nvPr/>
          </p:nvSpPr>
          <p:spPr>
            <a:xfrm>
              <a:off x="3492554" y="1601356"/>
              <a:ext cx="2688113" cy="677121"/>
            </a:xfrm>
            <a:prstGeom prst="rect">
              <a:avLst/>
            </a:prstGeom>
          </p:spPr>
          <p:txBody>
            <a:bodyPr wrap="square" lIns="182889" tIns="91445" rIns="182889" bIns="91445">
              <a:spAutoFit/>
            </a:bodyPr>
            <a:lstStyle/>
            <a:p>
              <a:pPr algn="ctr">
                <a:defRPr/>
              </a:pPr>
              <a:r>
                <a:rPr lang="es-ES" sz="2100" b="1" dirty="0">
                  <a:solidFill>
                    <a:schemeClr val="bg1"/>
                  </a:solidFill>
                  <a:ea typeface="Open Sans" panose="020B0606030504020204" pitchFamily="34" charset="0"/>
                  <a:cs typeface="Arial Narrow"/>
                </a:rPr>
                <a:t>Performance</a:t>
              </a:r>
              <a:endParaRPr lang="es-MX" sz="2100" b="1">
                <a:solidFill>
                  <a:schemeClr val="bg1"/>
                </a:solidFill>
                <a:ea typeface="Open Sans" panose="020B0606030504020204" pitchFamily="34" charset="0"/>
                <a:cs typeface="Arial Narrow"/>
              </a:endParaRPr>
            </a:p>
          </p:txBody>
        </p:sp>
        <p:sp>
          <p:nvSpPr>
            <p:cNvPr id="20" name="Freeform 75"/>
            <p:cNvSpPr>
              <a:spLocks noEditPoints="1"/>
            </p:cNvSpPr>
            <p:nvPr/>
          </p:nvSpPr>
          <p:spPr bwMode="auto">
            <a:xfrm>
              <a:off x="5348035" y="985330"/>
              <a:ext cx="803826" cy="464181"/>
            </a:xfrm>
            <a:custGeom>
              <a:avLst/>
              <a:gdLst>
                <a:gd name="T0" fmla="*/ 192 w 216"/>
                <a:gd name="T1" fmla="*/ 32 h 124"/>
                <a:gd name="T2" fmla="*/ 189 w 216"/>
                <a:gd name="T3" fmla="*/ 31 h 124"/>
                <a:gd name="T4" fmla="*/ 186 w 216"/>
                <a:gd name="T5" fmla="*/ 33 h 124"/>
                <a:gd name="T6" fmla="*/ 186 w 216"/>
                <a:gd name="T7" fmla="*/ 33 h 124"/>
                <a:gd name="T8" fmla="*/ 115 w 216"/>
                <a:gd name="T9" fmla="*/ 77 h 124"/>
                <a:gd name="T10" fmla="*/ 114 w 216"/>
                <a:gd name="T11" fmla="*/ 78 h 124"/>
                <a:gd name="T12" fmla="*/ 110 w 216"/>
                <a:gd name="T13" fmla="*/ 81 h 124"/>
                <a:gd name="T14" fmla="*/ 110 w 216"/>
                <a:gd name="T15" fmla="*/ 114 h 124"/>
                <a:gd name="T16" fmla="*/ 127 w 216"/>
                <a:gd name="T17" fmla="*/ 121 h 124"/>
                <a:gd name="T18" fmla="*/ 143 w 216"/>
                <a:gd name="T19" fmla="*/ 114 h 124"/>
                <a:gd name="T20" fmla="*/ 146 w 216"/>
                <a:gd name="T21" fmla="*/ 111 h 124"/>
                <a:gd name="T22" fmla="*/ 147 w 216"/>
                <a:gd name="T23" fmla="*/ 110 h 124"/>
                <a:gd name="T24" fmla="*/ 192 w 216"/>
                <a:gd name="T25" fmla="*/ 39 h 124"/>
                <a:gd name="T26" fmla="*/ 192 w 216"/>
                <a:gd name="T27" fmla="*/ 39 h 124"/>
                <a:gd name="T28" fmla="*/ 194 w 216"/>
                <a:gd name="T29" fmla="*/ 36 h 124"/>
                <a:gd name="T30" fmla="*/ 193 w 216"/>
                <a:gd name="T31" fmla="*/ 32 h 124"/>
                <a:gd name="T32" fmla="*/ 192 w 216"/>
                <a:gd name="T33" fmla="*/ 32 h 124"/>
                <a:gd name="T34" fmla="*/ 141 w 216"/>
                <a:gd name="T35" fmla="*/ 104 h 124"/>
                <a:gd name="T36" fmla="*/ 141 w 216"/>
                <a:gd name="T37" fmla="*/ 105 h 124"/>
                <a:gd name="T38" fmla="*/ 140 w 216"/>
                <a:gd name="T39" fmla="*/ 107 h 124"/>
                <a:gd name="T40" fmla="*/ 138 w 216"/>
                <a:gd name="T41" fmla="*/ 109 h 124"/>
                <a:gd name="T42" fmla="*/ 127 w 216"/>
                <a:gd name="T43" fmla="*/ 113 h 124"/>
                <a:gd name="T44" fmla="*/ 116 w 216"/>
                <a:gd name="T45" fmla="*/ 109 h 124"/>
                <a:gd name="T46" fmla="*/ 116 w 216"/>
                <a:gd name="T47" fmla="*/ 87 h 124"/>
                <a:gd name="T48" fmla="*/ 118 w 216"/>
                <a:gd name="T49" fmla="*/ 85 h 124"/>
                <a:gd name="T50" fmla="*/ 120 w 216"/>
                <a:gd name="T51" fmla="*/ 84 h 124"/>
                <a:gd name="T52" fmla="*/ 176 w 216"/>
                <a:gd name="T53" fmla="*/ 49 h 124"/>
                <a:gd name="T54" fmla="*/ 141 w 216"/>
                <a:gd name="T55" fmla="*/ 104 h 124"/>
                <a:gd name="T56" fmla="*/ 108 w 216"/>
                <a:gd name="T57" fmla="*/ 8 h 124"/>
                <a:gd name="T58" fmla="*/ 160 w 216"/>
                <a:gd name="T59" fmla="*/ 22 h 124"/>
                <a:gd name="T60" fmla="*/ 160 w 216"/>
                <a:gd name="T61" fmla="*/ 22 h 124"/>
                <a:gd name="T62" fmla="*/ 163 w 216"/>
                <a:gd name="T63" fmla="*/ 24 h 124"/>
                <a:gd name="T64" fmla="*/ 167 w 216"/>
                <a:gd name="T65" fmla="*/ 20 h 124"/>
                <a:gd name="T66" fmla="*/ 166 w 216"/>
                <a:gd name="T67" fmla="*/ 17 h 124"/>
                <a:gd name="T68" fmla="*/ 166 w 216"/>
                <a:gd name="T69" fmla="*/ 17 h 124"/>
                <a:gd name="T70" fmla="*/ 165 w 216"/>
                <a:gd name="T71" fmla="*/ 16 h 124"/>
                <a:gd name="T72" fmla="*/ 165 w 216"/>
                <a:gd name="T73" fmla="*/ 16 h 124"/>
                <a:gd name="T74" fmla="*/ 108 w 216"/>
                <a:gd name="T75" fmla="*/ 0 h 124"/>
                <a:gd name="T76" fmla="*/ 0 w 216"/>
                <a:gd name="T77" fmla="*/ 108 h 124"/>
                <a:gd name="T78" fmla="*/ 1 w 216"/>
                <a:gd name="T79" fmla="*/ 120 h 124"/>
                <a:gd name="T80" fmla="*/ 1 w 216"/>
                <a:gd name="T81" fmla="*/ 120 h 124"/>
                <a:gd name="T82" fmla="*/ 5 w 216"/>
                <a:gd name="T83" fmla="*/ 124 h 124"/>
                <a:gd name="T84" fmla="*/ 9 w 216"/>
                <a:gd name="T85" fmla="*/ 120 h 124"/>
                <a:gd name="T86" fmla="*/ 9 w 216"/>
                <a:gd name="T87" fmla="*/ 120 h 124"/>
                <a:gd name="T88" fmla="*/ 8 w 216"/>
                <a:gd name="T89" fmla="*/ 108 h 124"/>
                <a:gd name="T90" fmla="*/ 108 w 216"/>
                <a:gd name="T91" fmla="*/ 8 h 124"/>
                <a:gd name="T92" fmla="*/ 205 w 216"/>
                <a:gd name="T93" fmla="*/ 60 h 124"/>
                <a:gd name="T94" fmla="*/ 205 w 216"/>
                <a:gd name="T95" fmla="*/ 60 h 124"/>
                <a:gd name="T96" fmla="*/ 201 w 216"/>
                <a:gd name="T97" fmla="*/ 58 h 124"/>
                <a:gd name="T98" fmla="*/ 197 w 216"/>
                <a:gd name="T99" fmla="*/ 62 h 124"/>
                <a:gd name="T100" fmla="*/ 199 w 216"/>
                <a:gd name="T101" fmla="*/ 66 h 124"/>
                <a:gd name="T102" fmla="*/ 199 w 216"/>
                <a:gd name="T103" fmla="*/ 66 h 124"/>
                <a:gd name="T104" fmla="*/ 208 w 216"/>
                <a:gd name="T105" fmla="*/ 108 h 124"/>
                <a:gd name="T106" fmla="*/ 207 w 216"/>
                <a:gd name="T107" fmla="*/ 120 h 124"/>
                <a:gd name="T108" fmla="*/ 215 w 216"/>
                <a:gd name="T109" fmla="*/ 120 h 124"/>
                <a:gd name="T110" fmla="*/ 216 w 216"/>
                <a:gd name="T111" fmla="*/ 108 h 124"/>
                <a:gd name="T112" fmla="*/ 205 w 216"/>
                <a:gd name="T113" fmla="*/ 6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6" h="124">
                  <a:moveTo>
                    <a:pt x="192" y="32"/>
                  </a:moveTo>
                  <a:cubicBezTo>
                    <a:pt x="192" y="31"/>
                    <a:pt x="190" y="31"/>
                    <a:pt x="189" y="31"/>
                  </a:cubicBezTo>
                  <a:cubicBezTo>
                    <a:pt x="188" y="31"/>
                    <a:pt x="187" y="32"/>
                    <a:pt x="186" y="33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15" y="77"/>
                    <a:pt x="115" y="77"/>
                    <a:pt x="115" y="77"/>
                  </a:cubicBezTo>
                  <a:cubicBezTo>
                    <a:pt x="114" y="78"/>
                    <a:pt x="114" y="78"/>
                    <a:pt x="114" y="78"/>
                  </a:cubicBezTo>
                  <a:cubicBezTo>
                    <a:pt x="113" y="78"/>
                    <a:pt x="112" y="79"/>
                    <a:pt x="110" y="81"/>
                  </a:cubicBezTo>
                  <a:cubicBezTo>
                    <a:pt x="101" y="90"/>
                    <a:pt x="101" y="105"/>
                    <a:pt x="110" y="114"/>
                  </a:cubicBezTo>
                  <a:cubicBezTo>
                    <a:pt x="115" y="119"/>
                    <a:pt x="121" y="121"/>
                    <a:pt x="127" y="121"/>
                  </a:cubicBezTo>
                  <a:cubicBezTo>
                    <a:pt x="133" y="121"/>
                    <a:pt x="139" y="119"/>
                    <a:pt x="143" y="114"/>
                  </a:cubicBezTo>
                  <a:cubicBezTo>
                    <a:pt x="145" y="113"/>
                    <a:pt x="146" y="112"/>
                    <a:pt x="146" y="111"/>
                  </a:cubicBezTo>
                  <a:cubicBezTo>
                    <a:pt x="147" y="111"/>
                    <a:pt x="147" y="110"/>
                    <a:pt x="147" y="110"/>
                  </a:cubicBezTo>
                  <a:cubicBezTo>
                    <a:pt x="192" y="39"/>
                    <a:pt x="192" y="39"/>
                    <a:pt x="192" y="39"/>
                  </a:cubicBezTo>
                  <a:cubicBezTo>
                    <a:pt x="192" y="39"/>
                    <a:pt x="192" y="39"/>
                    <a:pt x="192" y="39"/>
                  </a:cubicBezTo>
                  <a:cubicBezTo>
                    <a:pt x="193" y="38"/>
                    <a:pt x="194" y="37"/>
                    <a:pt x="194" y="36"/>
                  </a:cubicBezTo>
                  <a:cubicBezTo>
                    <a:pt x="194" y="35"/>
                    <a:pt x="194" y="33"/>
                    <a:pt x="193" y="32"/>
                  </a:cubicBezTo>
                  <a:lnTo>
                    <a:pt x="192" y="32"/>
                  </a:lnTo>
                  <a:close/>
                  <a:moveTo>
                    <a:pt x="141" y="104"/>
                  </a:moveTo>
                  <a:cubicBezTo>
                    <a:pt x="141" y="105"/>
                    <a:pt x="141" y="105"/>
                    <a:pt x="141" y="105"/>
                  </a:cubicBezTo>
                  <a:cubicBezTo>
                    <a:pt x="140" y="105"/>
                    <a:pt x="140" y="106"/>
                    <a:pt x="140" y="107"/>
                  </a:cubicBezTo>
                  <a:cubicBezTo>
                    <a:pt x="139" y="107"/>
                    <a:pt x="139" y="108"/>
                    <a:pt x="138" y="109"/>
                  </a:cubicBezTo>
                  <a:cubicBezTo>
                    <a:pt x="135" y="112"/>
                    <a:pt x="131" y="113"/>
                    <a:pt x="127" y="113"/>
                  </a:cubicBezTo>
                  <a:cubicBezTo>
                    <a:pt x="123" y="113"/>
                    <a:pt x="119" y="112"/>
                    <a:pt x="116" y="109"/>
                  </a:cubicBezTo>
                  <a:cubicBezTo>
                    <a:pt x="110" y="103"/>
                    <a:pt x="110" y="93"/>
                    <a:pt x="116" y="87"/>
                  </a:cubicBezTo>
                  <a:cubicBezTo>
                    <a:pt x="117" y="86"/>
                    <a:pt x="118" y="85"/>
                    <a:pt x="118" y="85"/>
                  </a:cubicBezTo>
                  <a:cubicBezTo>
                    <a:pt x="119" y="84"/>
                    <a:pt x="119" y="84"/>
                    <a:pt x="120" y="84"/>
                  </a:cubicBezTo>
                  <a:cubicBezTo>
                    <a:pt x="176" y="49"/>
                    <a:pt x="176" y="49"/>
                    <a:pt x="176" y="49"/>
                  </a:cubicBezTo>
                  <a:lnTo>
                    <a:pt x="141" y="104"/>
                  </a:lnTo>
                  <a:close/>
                  <a:moveTo>
                    <a:pt x="108" y="8"/>
                  </a:moveTo>
                  <a:cubicBezTo>
                    <a:pt x="127" y="8"/>
                    <a:pt x="145" y="13"/>
                    <a:pt x="160" y="22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61" y="23"/>
                    <a:pt x="162" y="24"/>
                    <a:pt x="163" y="24"/>
                  </a:cubicBezTo>
                  <a:cubicBezTo>
                    <a:pt x="165" y="24"/>
                    <a:pt x="167" y="22"/>
                    <a:pt x="167" y="20"/>
                  </a:cubicBezTo>
                  <a:cubicBezTo>
                    <a:pt x="167" y="19"/>
                    <a:pt x="167" y="18"/>
                    <a:pt x="166" y="17"/>
                  </a:cubicBezTo>
                  <a:cubicBezTo>
                    <a:pt x="166" y="17"/>
                    <a:pt x="166" y="17"/>
                    <a:pt x="166" y="17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48" y="6"/>
                    <a:pt x="129" y="0"/>
                    <a:pt x="108" y="0"/>
                  </a:cubicBezTo>
                  <a:cubicBezTo>
                    <a:pt x="48" y="0"/>
                    <a:pt x="0" y="48"/>
                    <a:pt x="0" y="108"/>
                  </a:cubicBezTo>
                  <a:cubicBezTo>
                    <a:pt x="0" y="112"/>
                    <a:pt x="0" y="116"/>
                    <a:pt x="1" y="120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2"/>
                    <a:pt x="2" y="124"/>
                    <a:pt x="5" y="124"/>
                  </a:cubicBezTo>
                  <a:cubicBezTo>
                    <a:pt x="7" y="124"/>
                    <a:pt x="9" y="122"/>
                    <a:pt x="9" y="120"/>
                  </a:cubicBezTo>
                  <a:cubicBezTo>
                    <a:pt x="9" y="120"/>
                    <a:pt x="9" y="120"/>
                    <a:pt x="9" y="120"/>
                  </a:cubicBezTo>
                  <a:cubicBezTo>
                    <a:pt x="8" y="116"/>
                    <a:pt x="8" y="112"/>
                    <a:pt x="8" y="108"/>
                  </a:cubicBezTo>
                  <a:cubicBezTo>
                    <a:pt x="8" y="53"/>
                    <a:pt x="53" y="8"/>
                    <a:pt x="108" y="8"/>
                  </a:cubicBezTo>
                  <a:close/>
                  <a:moveTo>
                    <a:pt x="205" y="60"/>
                  </a:moveTo>
                  <a:cubicBezTo>
                    <a:pt x="205" y="60"/>
                    <a:pt x="205" y="60"/>
                    <a:pt x="205" y="60"/>
                  </a:cubicBezTo>
                  <a:cubicBezTo>
                    <a:pt x="204" y="59"/>
                    <a:pt x="203" y="58"/>
                    <a:pt x="201" y="58"/>
                  </a:cubicBezTo>
                  <a:cubicBezTo>
                    <a:pt x="199" y="58"/>
                    <a:pt x="197" y="60"/>
                    <a:pt x="197" y="62"/>
                  </a:cubicBezTo>
                  <a:cubicBezTo>
                    <a:pt x="197" y="64"/>
                    <a:pt x="198" y="65"/>
                    <a:pt x="199" y="66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205" y="79"/>
                    <a:pt x="208" y="93"/>
                    <a:pt x="208" y="108"/>
                  </a:cubicBezTo>
                  <a:cubicBezTo>
                    <a:pt x="208" y="112"/>
                    <a:pt x="208" y="116"/>
                    <a:pt x="207" y="120"/>
                  </a:cubicBezTo>
                  <a:cubicBezTo>
                    <a:pt x="215" y="120"/>
                    <a:pt x="215" y="120"/>
                    <a:pt x="215" y="120"/>
                  </a:cubicBezTo>
                  <a:cubicBezTo>
                    <a:pt x="216" y="116"/>
                    <a:pt x="216" y="112"/>
                    <a:pt x="216" y="108"/>
                  </a:cubicBezTo>
                  <a:cubicBezTo>
                    <a:pt x="216" y="90"/>
                    <a:pt x="212" y="74"/>
                    <a:pt x="205" y="6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2100" dirty="0"/>
            </a:p>
          </p:txBody>
        </p:sp>
      </p:grpSp>
      <p:sp>
        <p:nvSpPr>
          <p:cNvPr id="21" name="Freeform 16"/>
          <p:cNvSpPr>
            <a:spLocks noEditPoints="1"/>
          </p:cNvSpPr>
          <p:nvPr/>
        </p:nvSpPr>
        <p:spPr bwMode="auto">
          <a:xfrm>
            <a:off x="4464202" y="3976894"/>
            <a:ext cx="510125" cy="472115"/>
          </a:xfrm>
          <a:custGeom>
            <a:avLst/>
            <a:gdLst>
              <a:gd name="T0" fmla="*/ 136 w 216"/>
              <a:gd name="T1" fmla="*/ 44 h 200"/>
              <a:gd name="T2" fmla="*/ 84 w 216"/>
              <a:gd name="T3" fmla="*/ 16 h 200"/>
              <a:gd name="T4" fmla="*/ 92 w 216"/>
              <a:gd name="T5" fmla="*/ 24 h 200"/>
              <a:gd name="T6" fmla="*/ 128 w 216"/>
              <a:gd name="T7" fmla="*/ 36 h 200"/>
              <a:gd name="T8" fmla="*/ 92 w 216"/>
              <a:gd name="T9" fmla="*/ 24 h 200"/>
              <a:gd name="T10" fmla="*/ 152 w 216"/>
              <a:gd name="T11" fmla="*/ 36 h 200"/>
              <a:gd name="T12" fmla="*/ 132 w 216"/>
              <a:gd name="T13" fmla="*/ 0 h 200"/>
              <a:gd name="T14" fmla="*/ 68 w 216"/>
              <a:gd name="T15" fmla="*/ 20 h 200"/>
              <a:gd name="T16" fmla="*/ 56 w 216"/>
              <a:gd name="T17" fmla="*/ 36 h 200"/>
              <a:gd name="T18" fmla="*/ 20 w 216"/>
              <a:gd name="T19" fmla="*/ 24 h 200"/>
              <a:gd name="T20" fmla="*/ 0 w 216"/>
              <a:gd name="T21" fmla="*/ 56 h 200"/>
              <a:gd name="T22" fmla="*/ 20 w 216"/>
              <a:gd name="T23" fmla="*/ 172 h 200"/>
              <a:gd name="T24" fmla="*/ 109 w 216"/>
              <a:gd name="T25" fmla="*/ 200 h 200"/>
              <a:gd name="T26" fmla="*/ 196 w 216"/>
              <a:gd name="T27" fmla="*/ 172 h 200"/>
              <a:gd name="T28" fmla="*/ 216 w 216"/>
              <a:gd name="T29" fmla="*/ 56 h 200"/>
              <a:gd name="T30" fmla="*/ 28 w 216"/>
              <a:gd name="T31" fmla="*/ 32 h 200"/>
              <a:gd name="T32" fmla="*/ 48 w 216"/>
              <a:gd name="T33" fmla="*/ 36 h 200"/>
              <a:gd name="T34" fmla="*/ 28 w 216"/>
              <a:gd name="T35" fmla="*/ 32 h 200"/>
              <a:gd name="T36" fmla="*/ 162 w 216"/>
              <a:gd name="T37" fmla="*/ 144 h 200"/>
              <a:gd name="T38" fmla="*/ 62 w 216"/>
              <a:gd name="T39" fmla="*/ 165 h 200"/>
              <a:gd name="T40" fmla="*/ 60 w 216"/>
              <a:gd name="T41" fmla="*/ 161 h 200"/>
              <a:gd name="T42" fmla="*/ 58 w 216"/>
              <a:gd name="T43" fmla="*/ 155 h 200"/>
              <a:gd name="T44" fmla="*/ 56 w 216"/>
              <a:gd name="T45" fmla="*/ 151 h 200"/>
              <a:gd name="T46" fmla="*/ 55 w 216"/>
              <a:gd name="T47" fmla="*/ 145 h 200"/>
              <a:gd name="T48" fmla="*/ 55 w 216"/>
              <a:gd name="T49" fmla="*/ 138 h 200"/>
              <a:gd name="T50" fmla="*/ 163 w 216"/>
              <a:gd name="T51" fmla="*/ 138 h 200"/>
              <a:gd name="T52" fmla="*/ 208 w 216"/>
              <a:gd name="T53" fmla="*/ 152 h 200"/>
              <a:gd name="T54" fmla="*/ 165 w 216"/>
              <a:gd name="T55" fmla="*/ 164 h 200"/>
              <a:gd name="T56" fmla="*/ 171 w 216"/>
              <a:gd name="T57" fmla="*/ 138 h 200"/>
              <a:gd name="T58" fmla="*/ 47 w 216"/>
              <a:gd name="T59" fmla="*/ 138 h 200"/>
              <a:gd name="T60" fmla="*/ 52 w 216"/>
              <a:gd name="T61" fmla="*/ 164 h 200"/>
              <a:gd name="T62" fmla="*/ 8 w 216"/>
              <a:gd name="T63" fmla="*/ 152 h 200"/>
              <a:gd name="T64" fmla="*/ 208 w 216"/>
              <a:gd name="T65" fmla="*/ 64 h 200"/>
              <a:gd name="T66" fmla="*/ 208 w 216"/>
              <a:gd name="T67" fmla="*/ 56 h 200"/>
              <a:gd name="T68" fmla="*/ 8 w 216"/>
              <a:gd name="T69" fmla="*/ 56 h 200"/>
              <a:gd name="T70" fmla="*/ 76 w 216"/>
              <a:gd name="T71" fmla="*/ 44 h 200"/>
              <a:gd name="T72" fmla="*/ 88 w 216"/>
              <a:gd name="T73" fmla="*/ 8 h 200"/>
              <a:gd name="T74" fmla="*/ 144 w 216"/>
              <a:gd name="T75" fmla="*/ 20 h 200"/>
              <a:gd name="T76" fmla="*/ 196 w 216"/>
              <a:gd name="T77" fmla="*/ 44 h 200"/>
              <a:gd name="T78" fmla="*/ 109 w 216"/>
              <a:gd name="T79" fmla="*/ 98 h 200"/>
              <a:gd name="T80" fmla="*/ 109 w 216"/>
              <a:gd name="T81" fmla="*/ 181 h 200"/>
              <a:gd name="T82" fmla="*/ 109 w 216"/>
              <a:gd name="T83" fmla="*/ 98 h 200"/>
              <a:gd name="T84" fmla="*/ 76 w 216"/>
              <a:gd name="T85" fmla="*/ 139 h 200"/>
              <a:gd name="T86" fmla="*/ 143 w 216"/>
              <a:gd name="T87" fmla="*/ 139 h 200"/>
              <a:gd name="T88" fmla="*/ 176 w 216"/>
              <a:gd name="T89" fmla="*/ 88 h 200"/>
              <a:gd name="T90" fmla="*/ 196 w 216"/>
              <a:gd name="T91" fmla="*/ 84 h 200"/>
              <a:gd name="T92" fmla="*/ 176 w 216"/>
              <a:gd name="T93" fmla="*/ 80 h 200"/>
              <a:gd name="T94" fmla="*/ 176 w 216"/>
              <a:gd name="T95" fmla="*/ 88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16" h="200">
                <a:moveTo>
                  <a:pt x="84" y="44"/>
                </a:moveTo>
                <a:cubicBezTo>
                  <a:pt x="136" y="44"/>
                  <a:pt x="136" y="44"/>
                  <a:pt x="136" y="44"/>
                </a:cubicBezTo>
                <a:cubicBezTo>
                  <a:pt x="136" y="16"/>
                  <a:pt x="136" y="16"/>
                  <a:pt x="136" y="16"/>
                </a:cubicBezTo>
                <a:cubicBezTo>
                  <a:pt x="84" y="16"/>
                  <a:pt x="84" y="16"/>
                  <a:pt x="84" y="16"/>
                </a:cubicBezTo>
                <a:lnTo>
                  <a:pt x="84" y="44"/>
                </a:lnTo>
                <a:close/>
                <a:moveTo>
                  <a:pt x="92" y="24"/>
                </a:moveTo>
                <a:cubicBezTo>
                  <a:pt x="128" y="24"/>
                  <a:pt x="128" y="24"/>
                  <a:pt x="128" y="24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92" y="36"/>
                  <a:pt x="92" y="36"/>
                  <a:pt x="92" y="36"/>
                </a:cubicBezTo>
                <a:lnTo>
                  <a:pt x="92" y="24"/>
                </a:lnTo>
                <a:close/>
                <a:moveTo>
                  <a:pt x="196" y="36"/>
                </a:moveTo>
                <a:cubicBezTo>
                  <a:pt x="152" y="36"/>
                  <a:pt x="152" y="36"/>
                  <a:pt x="152" y="36"/>
                </a:cubicBezTo>
                <a:cubicBezTo>
                  <a:pt x="152" y="20"/>
                  <a:pt x="152" y="20"/>
                  <a:pt x="152" y="20"/>
                </a:cubicBezTo>
                <a:cubicBezTo>
                  <a:pt x="152" y="9"/>
                  <a:pt x="143" y="0"/>
                  <a:pt x="132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77" y="0"/>
                  <a:pt x="68" y="9"/>
                  <a:pt x="68" y="20"/>
                </a:cubicBezTo>
                <a:cubicBezTo>
                  <a:pt x="68" y="36"/>
                  <a:pt x="68" y="36"/>
                  <a:pt x="68" y="36"/>
                </a:cubicBezTo>
                <a:cubicBezTo>
                  <a:pt x="56" y="36"/>
                  <a:pt x="56" y="36"/>
                  <a:pt x="56" y="36"/>
                </a:cubicBezTo>
                <a:cubicBezTo>
                  <a:pt x="56" y="24"/>
                  <a:pt x="56" y="24"/>
                  <a:pt x="56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36"/>
                  <a:pt x="20" y="36"/>
                  <a:pt x="20" y="36"/>
                </a:cubicBezTo>
                <a:cubicBezTo>
                  <a:pt x="9" y="36"/>
                  <a:pt x="0" y="45"/>
                  <a:pt x="0" y="56"/>
                </a:cubicBezTo>
                <a:cubicBezTo>
                  <a:pt x="0" y="152"/>
                  <a:pt x="0" y="152"/>
                  <a:pt x="0" y="152"/>
                </a:cubicBezTo>
                <a:cubicBezTo>
                  <a:pt x="0" y="163"/>
                  <a:pt x="9" y="172"/>
                  <a:pt x="20" y="172"/>
                </a:cubicBezTo>
                <a:cubicBezTo>
                  <a:pt x="57" y="172"/>
                  <a:pt x="57" y="172"/>
                  <a:pt x="57" y="172"/>
                </a:cubicBezTo>
                <a:cubicBezTo>
                  <a:pt x="68" y="189"/>
                  <a:pt x="87" y="200"/>
                  <a:pt x="109" y="200"/>
                </a:cubicBezTo>
                <a:cubicBezTo>
                  <a:pt x="130" y="200"/>
                  <a:pt x="149" y="189"/>
                  <a:pt x="160" y="172"/>
                </a:cubicBezTo>
                <a:cubicBezTo>
                  <a:pt x="196" y="172"/>
                  <a:pt x="196" y="172"/>
                  <a:pt x="196" y="172"/>
                </a:cubicBezTo>
                <a:cubicBezTo>
                  <a:pt x="207" y="172"/>
                  <a:pt x="216" y="163"/>
                  <a:pt x="216" y="152"/>
                </a:cubicBezTo>
                <a:cubicBezTo>
                  <a:pt x="216" y="56"/>
                  <a:pt x="216" y="56"/>
                  <a:pt x="216" y="56"/>
                </a:cubicBezTo>
                <a:cubicBezTo>
                  <a:pt x="216" y="45"/>
                  <a:pt x="207" y="36"/>
                  <a:pt x="196" y="36"/>
                </a:cubicBezTo>
                <a:close/>
                <a:moveTo>
                  <a:pt x="28" y="32"/>
                </a:moveTo>
                <a:cubicBezTo>
                  <a:pt x="48" y="32"/>
                  <a:pt x="48" y="32"/>
                  <a:pt x="48" y="32"/>
                </a:cubicBezTo>
                <a:cubicBezTo>
                  <a:pt x="48" y="36"/>
                  <a:pt x="48" y="36"/>
                  <a:pt x="48" y="36"/>
                </a:cubicBezTo>
                <a:cubicBezTo>
                  <a:pt x="28" y="36"/>
                  <a:pt x="28" y="36"/>
                  <a:pt x="28" y="36"/>
                </a:cubicBezTo>
                <a:lnTo>
                  <a:pt x="28" y="32"/>
                </a:lnTo>
                <a:close/>
                <a:moveTo>
                  <a:pt x="163" y="143"/>
                </a:moveTo>
                <a:cubicBezTo>
                  <a:pt x="162" y="144"/>
                  <a:pt x="162" y="144"/>
                  <a:pt x="162" y="144"/>
                </a:cubicBezTo>
                <a:cubicBezTo>
                  <a:pt x="159" y="171"/>
                  <a:pt x="137" y="192"/>
                  <a:pt x="109" y="192"/>
                </a:cubicBezTo>
                <a:cubicBezTo>
                  <a:pt x="89" y="192"/>
                  <a:pt x="72" y="181"/>
                  <a:pt x="62" y="165"/>
                </a:cubicBezTo>
                <a:cubicBezTo>
                  <a:pt x="62" y="164"/>
                  <a:pt x="61" y="163"/>
                  <a:pt x="61" y="163"/>
                </a:cubicBezTo>
                <a:cubicBezTo>
                  <a:pt x="61" y="162"/>
                  <a:pt x="60" y="162"/>
                  <a:pt x="60" y="161"/>
                </a:cubicBezTo>
                <a:cubicBezTo>
                  <a:pt x="60" y="160"/>
                  <a:pt x="59" y="158"/>
                  <a:pt x="58" y="157"/>
                </a:cubicBezTo>
                <a:cubicBezTo>
                  <a:pt x="58" y="156"/>
                  <a:pt x="58" y="156"/>
                  <a:pt x="58" y="155"/>
                </a:cubicBezTo>
                <a:cubicBezTo>
                  <a:pt x="58" y="155"/>
                  <a:pt x="57" y="154"/>
                  <a:pt x="57" y="153"/>
                </a:cubicBezTo>
                <a:cubicBezTo>
                  <a:pt x="57" y="152"/>
                  <a:pt x="57" y="151"/>
                  <a:pt x="56" y="151"/>
                </a:cubicBezTo>
                <a:cubicBezTo>
                  <a:pt x="56" y="150"/>
                  <a:pt x="56" y="149"/>
                  <a:pt x="56" y="148"/>
                </a:cubicBezTo>
                <a:cubicBezTo>
                  <a:pt x="56" y="147"/>
                  <a:pt x="56" y="146"/>
                  <a:pt x="55" y="145"/>
                </a:cubicBezTo>
                <a:cubicBezTo>
                  <a:pt x="55" y="144"/>
                  <a:pt x="55" y="144"/>
                  <a:pt x="55" y="143"/>
                </a:cubicBezTo>
                <a:cubicBezTo>
                  <a:pt x="55" y="142"/>
                  <a:pt x="55" y="140"/>
                  <a:pt x="55" y="138"/>
                </a:cubicBezTo>
                <a:cubicBezTo>
                  <a:pt x="55" y="109"/>
                  <a:pt x="79" y="85"/>
                  <a:pt x="109" y="85"/>
                </a:cubicBezTo>
                <a:cubicBezTo>
                  <a:pt x="139" y="85"/>
                  <a:pt x="163" y="109"/>
                  <a:pt x="163" y="138"/>
                </a:cubicBezTo>
                <a:cubicBezTo>
                  <a:pt x="163" y="140"/>
                  <a:pt x="163" y="142"/>
                  <a:pt x="163" y="143"/>
                </a:cubicBezTo>
                <a:close/>
                <a:moveTo>
                  <a:pt x="208" y="152"/>
                </a:moveTo>
                <a:cubicBezTo>
                  <a:pt x="208" y="159"/>
                  <a:pt x="203" y="164"/>
                  <a:pt x="196" y="164"/>
                </a:cubicBezTo>
                <a:cubicBezTo>
                  <a:pt x="165" y="164"/>
                  <a:pt x="165" y="164"/>
                  <a:pt x="165" y="164"/>
                </a:cubicBezTo>
                <a:cubicBezTo>
                  <a:pt x="168" y="158"/>
                  <a:pt x="170" y="151"/>
                  <a:pt x="170" y="145"/>
                </a:cubicBezTo>
                <a:cubicBezTo>
                  <a:pt x="171" y="143"/>
                  <a:pt x="171" y="140"/>
                  <a:pt x="171" y="138"/>
                </a:cubicBezTo>
                <a:cubicBezTo>
                  <a:pt x="171" y="104"/>
                  <a:pt x="143" y="77"/>
                  <a:pt x="109" y="77"/>
                </a:cubicBezTo>
                <a:cubicBezTo>
                  <a:pt x="75" y="77"/>
                  <a:pt x="47" y="104"/>
                  <a:pt x="47" y="138"/>
                </a:cubicBezTo>
                <a:cubicBezTo>
                  <a:pt x="47" y="140"/>
                  <a:pt x="47" y="143"/>
                  <a:pt x="47" y="145"/>
                </a:cubicBezTo>
                <a:cubicBezTo>
                  <a:pt x="48" y="151"/>
                  <a:pt x="50" y="158"/>
                  <a:pt x="52" y="164"/>
                </a:cubicBezTo>
                <a:cubicBezTo>
                  <a:pt x="20" y="164"/>
                  <a:pt x="20" y="164"/>
                  <a:pt x="20" y="164"/>
                </a:cubicBezTo>
                <a:cubicBezTo>
                  <a:pt x="13" y="164"/>
                  <a:pt x="8" y="159"/>
                  <a:pt x="8" y="152"/>
                </a:cubicBezTo>
                <a:cubicBezTo>
                  <a:pt x="8" y="64"/>
                  <a:pt x="8" y="64"/>
                  <a:pt x="8" y="64"/>
                </a:cubicBezTo>
                <a:cubicBezTo>
                  <a:pt x="208" y="64"/>
                  <a:pt x="208" y="64"/>
                  <a:pt x="208" y="64"/>
                </a:cubicBezTo>
                <a:lnTo>
                  <a:pt x="208" y="152"/>
                </a:lnTo>
                <a:close/>
                <a:moveTo>
                  <a:pt x="208" y="56"/>
                </a:move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49"/>
                  <a:pt x="13" y="44"/>
                  <a:pt x="20" y="44"/>
                </a:cubicBezTo>
                <a:cubicBezTo>
                  <a:pt x="76" y="44"/>
                  <a:pt x="76" y="44"/>
                  <a:pt x="76" y="44"/>
                </a:cubicBezTo>
                <a:cubicBezTo>
                  <a:pt x="76" y="20"/>
                  <a:pt x="76" y="20"/>
                  <a:pt x="76" y="20"/>
                </a:cubicBezTo>
                <a:cubicBezTo>
                  <a:pt x="76" y="13"/>
                  <a:pt x="81" y="8"/>
                  <a:pt x="88" y="8"/>
                </a:cubicBezTo>
                <a:cubicBezTo>
                  <a:pt x="132" y="8"/>
                  <a:pt x="132" y="8"/>
                  <a:pt x="132" y="8"/>
                </a:cubicBezTo>
                <a:cubicBezTo>
                  <a:pt x="139" y="8"/>
                  <a:pt x="144" y="13"/>
                  <a:pt x="144" y="20"/>
                </a:cubicBezTo>
                <a:cubicBezTo>
                  <a:pt x="144" y="44"/>
                  <a:pt x="144" y="44"/>
                  <a:pt x="144" y="44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203" y="44"/>
                  <a:pt x="208" y="49"/>
                  <a:pt x="208" y="56"/>
                </a:cubicBezTo>
                <a:close/>
                <a:moveTo>
                  <a:pt x="109" y="98"/>
                </a:moveTo>
                <a:cubicBezTo>
                  <a:pt x="86" y="98"/>
                  <a:pt x="68" y="116"/>
                  <a:pt x="68" y="139"/>
                </a:cubicBezTo>
                <a:cubicBezTo>
                  <a:pt x="68" y="162"/>
                  <a:pt x="86" y="181"/>
                  <a:pt x="109" y="181"/>
                </a:cubicBezTo>
                <a:cubicBezTo>
                  <a:pt x="132" y="181"/>
                  <a:pt x="151" y="162"/>
                  <a:pt x="151" y="139"/>
                </a:cubicBezTo>
                <a:cubicBezTo>
                  <a:pt x="151" y="116"/>
                  <a:pt x="132" y="98"/>
                  <a:pt x="109" y="98"/>
                </a:cubicBezTo>
                <a:close/>
                <a:moveTo>
                  <a:pt x="109" y="173"/>
                </a:moveTo>
                <a:cubicBezTo>
                  <a:pt x="91" y="173"/>
                  <a:pt x="76" y="158"/>
                  <a:pt x="76" y="139"/>
                </a:cubicBezTo>
                <a:cubicBezTo>
                  <a:pt x="76" y="121"/>
                  <a:pt x="91" y="106"/>
                  <a:pt x="109" y="106"/>
                </a:cubicBezTo>
                <a:cubicBezTo>
                  <a:pt x="128" y="106"/>
                  <a:pt x="143" y="121"/>
                  <a:pt x="143" y="139"/>
                </a:cubicBezTo>
                <a:cubicBezTo>
                  <a:pt x="143" y="158"/>
                  <a:pt x="128" y="173"/>
                  <a:pt x="109" y="173"/>
                </a:cubicBezTo>
                <a:close/>
                <a:moveTo>
                  <a:pt x="176" y="88"/>
                </a:moveTo>
                <a:cubicBezTo>
                  <a:pt x="192" y="88"/>
                  <a:pt x="192" y="88"/>
                  <a:pt x="192" y="88"/>
                </a:cubicBezTo>
                <a:cubicBezTo>
                  <a:pt x="194" y="88"/>
                  <a:pt x="196" y="87"/>
                  <a:pt x="196" y="84"/>
                </a:cubicBezTo>
                <a:cubicBezTo>
                  <a:pt x="196" y="82"/>
                  <a:pt x="194" y="80"/>
                  <a:pt x="192" y="80"/>
                </a:cubicBezTo>
                <a:cubicBezTo>
                  <a:pt x="176" y="80"/>
                  <a:pt x="176" y="80"/>
                  <a:pt x="176" y="80"/>
                </a:cubicBezTo>
                <a:cubicBezTo>
                  <a:pt x="174" y="80"/>
                  <a:pt x="172" y="82"/>
                  <a:pt x="172" y="84"/>
                </a:cubicBezTo>
                <a:cubicBezTo>
                  <a:pt x="172" y="87"/>
                  <a:pt x="174" y="88"/>
                  <a:pt x="176" y="88"/>
                </a:cubicBezTo>
                <a:close/>
              </a:path>
            </a:pathLst>
          </a:custGeom>
          <a:solidFill>
            <a:srgbClr val="F2F2F2">
              <a:alpha val="20000"/>
            </a:srgb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2" name="Freeform 43"/>
          <p:cNvSpPr>
            <a:spLocks noEditPoints="1"/>
          </p:cNvSpPr>
          <p:nvPr/>
        </p:nvSpPr>
        <p:spPr bwMode="auto">
          <a:xfrm>
            <a:off x="5832932" y="2203451"/>
            <a:ext cx="639110" cy="543717"/>
          </a:xfrm>
          <a:custGeom>
            <a:avLst/>
            <a:gdLst>
              <a:gd name="T0" fmla="*/ 193 w 221"/>
              <a:gd name="T1" fmla="*/ 102 h 187"/>
              <a:gd name="T2" fmla="*/ 221 w 221"/>
              <a:gd name="T3" fmla="*/ 74 h 187"/>
              <a:gd name="T4" fmla="*/ 147 w 221"/>
              <a:gd name="T5" fmla="*/ 0 h 187"/>
              <a:gd name="T6" fmla="*/ 119 w 221"/>
              <a:gd name="T7" fmla="*/ 29 h 187"/>
              <a:gd name="T8" fmla="*/ 125 w 221"/>
              <a:gd name="T9" fmla="*/ 34 h 187"/>
              <a:gd name="T10" fmla="*/ 114 w 221"/>
              <a:gd name="T11" fmla="*/ 46 h 187"/>
              <a:gd name="T12" fmla="*/ 102 w 221"/>
              <a:gd name="T13" fmla="*/ 34 h 187"/>
              <a:gd name="T14" fmla="*/ 108 w 221"/>
              <a:gd name="T15" fmla="*/ 29 h 187"/>
              <a:gd name="T16" fmla="*/ 80 w 221"/>
              <a:gd name="T17" fmla="*/ 0 h 187"/>
              <a:gd name="T18" fmla="*/ 0 w 221"/>
              <a:gd name="T19" fmla="*/ 80 h 187"/>
              <a:gd name="T20" fmla="*/ 29 w 221"/>
              <a:gd name="T21" fmla="*/ 108 h 187"/>
              <a:gd name="T22" fmla="*/ 34 w 221"/>
              <a:gd name="T23" fmla="*/ 102 h 187"/>
              <a:gd name="T24" fmla="*/ 119 w 221"/>
              <a:gd name="T25" fmla="*/ 187 h 187"/>
              <a:gd name="T26" fmla="*/ 187 w 221"/>
              <a:gd name="T27" fmla="*/ 119 h 187"/>
              <a:gd name="T28" fmla="*/ 176 w 221"/>
              <a:gd name="T29" fmla="*/ 108 h 187"/>
              <a:gd name="T30" fmla="*/ 187 w 221"/>
              <a:gd name="T31" fmla="*/ 96 h 187"/>
              <a:gd name="T32" fmla="*/ 193 w 221"/>
              <a:gd name="T33" fmla="*/ 102 h 187"/>
              <a:gd name="T34" fmla="*/ 12 w 221"/>
              <a:gd name="T35" fmla="*/ 80 h 187"/>
              <a:gd name="T36" fmla="*/ 80 w 221"/>
              <a:gd name="T37" fmla="*/ 12 h 187"/>
              <a:gd name="T38" fmla="*/ 97 w 221"/>
              <a:gd name="T39" fmla="*/ 29 h 187"/>
              <a:gd name="T40" fmla="*/ 29 w 221"/>
              <a:gd name="T41" fmla="*/ 96 h 187"/>
              <a:gd name="T42" fmla="*/ 12 w 221"/>
              <a:gd name="T43" fmla="*/ 80 h 187"/>
              <a:gd name="T44" fmla="*/ 167 w 221"/>
              <a:gd name="T45" fmla="*/ 128 h 187"/>
              <a:gd name="T46" fmla="*/ 142 w 221"/>
              <a:gd name="T47" fmla="*/ 102 h 187"/>
              <a:gd name="T48" fmla="*/ 136 w 221"/>
              <a:gd name="T49" fmla="*/ 102 h 187"/>
              <a:gd name="T50" fmla="*/ 136 w 221"/>
              <a:gd name="T51" fmla="*/ 108 h 187"/>
              <a:gd name="T52" fmla="*/ 162 w 221"/>
              <a:gd name="T53" fmla="*/ 133 h 187"/>
              <a:gd name="T54" fmla="*/ 150 w 221"/>
              <a:gd name="T55" fmla="*/ 145 h 187"/>
              <a:gd name="T56" fmla="*/ 125 w 221"/>
              <a:gd name="T57" fmla="*/ 119 h 187"/>
              <a:gd name="T58" fmla="*/ 119 w 221"/>
              <a:gd name="T59" fmla="*/ 119 h 187"/>
              <a:gd name="T60" fmla="*/ 119 w 221"/>
              <a:gd name="T61" fmla="*/ 125 h 187"/>
              <a:gd name="T62" fmla="*/ 145 w 221"/>
              <a:gd name="T63" fmla="*/ 150 h 187"/>
              <a:gd name="T64" fmla="*/ 145 w 221"/>
              <a:gd name="T65" fmla="*/ 150 h 187"/>
              <a:gd name="T66" fmla="*/ 133 w 221"/>
              <a:gd name="T67" fmla="*/ 162 h 187"/>
              <a:gd name="T68" fmla="*/ 108 w 221"/>
              <a:gd name="T69" fmla="*/ 136 h 187"/>
              <a:gd name="T70" fmla="*/ 102 w 221"/>
              <a:gd name="T71" fmla="*/ 136 h 187"/>
              <a:gd name="T72" fmla="*/ 102 w 221"/>
              <a:gd name="T73" fmla="*/ 142 h 187"/>
              <a:gd name="T74" fmla="*/ 128 w 221"/>
              <a:gd name="T75" fmla="*/ 167 h 187"/>
              <a:gd name="T76" fmla="*/ 128 w 221"/>
              <a:gd name="T77" fmla="*/ 167 h 187"/>
              <a:gd name="T78" fmla="*/ 119 w 221"/>
              <a:gd name="T79" fmla="*/ 176 h 187"/>
              <a:gd name="T80" fmla="*/ 40 w 221"/>
              <a:gd name="T81" fmla="*/ 96 h 187"/>
              <a:gd name="T82" fmla="*/ 97 w 221"/>
              <a:gd name="T83" fmla="*/ 40 h 187"/>
              <a:gd name="T84" fmla="*/ 108 w 221"/>
              <a:gd name="T85" fmla="*/ 51 h 187"/>
              <a:gd name="T86" fmla="*/ 77 w 221"/>
              <a:gd name="T87" fmla="*/ 82 h 187"/>
              <a:gd name="T88" fmla="*/ 99 w 221"/>
              <a:gd name="T89" fmla="*/ 105 h 187"/>
              <a:gd name="T90" fmla="*/ 130 w 221"/>
              <a:gd name="T91" fmla="*/ 74 h 187"/>
              <a:gd name="T92" fmla="*/ 176 w 221"/>
              <a:gd name="T93" fmla="*/ 119 h 187"/>
              <a:gd name="T94" fmla="*/ 167 w 221"/>
              <a:gd name="T95" fmla="*/ 128 h 187"/>
              <a:gd name="T96" fmla="*/ 170 w 221"/>
              <a:gd name="T97" fmla="*/ 102 h 187"/>
              <a:gd name="T98" fmla="*/ 133 w 221"/>
              <a:gd name="T99" fmla="*/ 65 h 187"/>
              <a:gd name="T100" fmla="*/ 128 w 221"/>
              <a:gd name="T101" fmla="*/ 65 h 187"/>
              <a:gd name="T102" fmla="*/ 99 w 221"/>
              <a:gd name="T103" fmla="*/ 94 h 187"/>
              <a:gd name="T104" fmla="*/ 88 w 221"/>
              <a:gd name="T105" fmla="*/ 82 h 187"/>
              <a:gd name="T106" fmla="*/ 116 w 221"/>
              <a:gd name="T107" fmla="*/ 54 h 187"/>
              <a:gd name="T108" fmla="*/ 130 w 221"/>
              <a:gd name="T109" fmla="*/ 40 h 187"/>
              <a:gd name="T110" fmla="*/ 181 w 221"/>
              <a:gd name="T111" fmla="*/ 91 h 187"/>
              <a:gd name="T112" fmla="*/ 170 w 221"/>
              <a:gd name="T113" fmla="*/ 102 h 187"/>
              <a:gd name="T114" fmla="*/ 147 w 221"/>
              <a:gd name="T115" fmla="*/ 12 h 187"/>
              <a:gd name="T116" fmla="*/ 210 w 221"/>
              <a:gd name="T117" fmla="*/ 74 h 187"/>
              <a:gd name="T118" fmla="*/ 193 w 221"/>
              <a:gd name="T119" fmla="*/ 91 h 187"/>
              <a:gd name="T120" fmla="*/ 130 w 221"/>
              <a:gd name="T121" fmla="*/ 29 h 187"/>
              <a:gd name="T122" fmla="*/ 147 w 221"/>
              <a:gd name="T123" fmla="*/ 12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1" h="187">
                <a:moveTo>
                  <a:pt x="193" y="102"/>
                </a:moveTo>
                <a:cubicBezTo>
                  <a:pt x="221" y="74"/>
                  <a:pt x="221" y="74"/>
                  <a:pt x="221" y="74"/>
                </a:cubicBezTo>
                <a:cubicBezTo>
                  <a:pt x="147" y="0"/>
                  <a:pt x="147" y="0"/>
                  <a:pt x="147" y="0"/>
                </a:cubicBezTo>
                <a:cubicBezTo>
                  <a:pt x="119" y="29"/>
                  <a:pt x="119" y="29"/>
                  <a:pt x="119" y="29"/>
                </a:cubicBezTo>
                <a:cubicBezTo>
                  <a:pt x="125" y="34"/>
                  <a:pt x="125" y="34"/>
                  <a:pt x="125" y="34"/>
                </a:cubicBezTo>
                <a:cubicBezTo>
                  <a:pt x="114" y="46"/>
                  <a:pt x="114" y="46"/>
                  <a:pt x="114" y="46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8" y="29"/>
                  <a:pt x="108" y="29"/>
                  <a:pt x="108" y="29"/>
                </a:cubicBezTo>
                <a:cubicBezTo>
                  <a:pt x="80" y="0"/>
                  <a:pt x="80" y="0"/>
                  <a:pt x="80" y="0"/>
                </a:cubicBezTo>
                <a:cubicBezTo>
                  <a:pt x="0" y="80"/>
                  <a:pt x="0" y="80"/>
                  <a:pt x="0" y="80"/>
                </a:cubicBezTo>
                <a:cubicBezTo>
                  <a:pt x="29" y="108"/>
                  <a:pt x="29" y="108"/>
                  <a:pt x="29" y="108"/>
                </a:cubicBezTo>
                <a:cubicBezTo>
                  <a:pt x="34" y="102"/>
                  <a:pt x="34" y="102"/>
                  <a:pt x="34" y="102"/>
                </a:cubicBezTo>
                <a:cubicBezTo>
                  <a:pt x="119" y="187"/>
                  <a:pt x="119" y="187"/>
                  <a:pt x="119" y="187"/>
                </a:cubicBezTo>
                <a:cubicBezTo>
                  <a:pt x="187" y="119"/>
                  <a:pt x="187" y="119"/>
                  <a:pt x="187" y="119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87" y="96"/>
                  <a:pt x="187" y="96"/>
                  <a:pt x="187" y="96"/>
                </a:cubicBezTo>
                <a:lnTo>
                  <a:pt x="193" y="102"/>
                </a:lnTo>
                <a:close/>
                <a:moveTo>
                  <a:pt x="12" y="80"/>
                </a:moveTo>
                <a:cubicBezTo>
                  <a:pt x="80" y="12"/>
                  <a:pt x="80" y="12"/>
                  <a:pt x="80" y="12"/>
                </a:cubicBezTo>
                <a:cubicBezTo>
                  <a:pt x="97" y="29"/>
                  <a:pt x="97" y="29"/>
                  <a:pt x="97" y="29"/>
                </a:cubicBezTo>
                <a:cubicBezTo>
                  <a:pt x="29" y="96"/>
                  <a:pt x="29" y="96"/>
                  <a:pt x="29" y="96"/>
                </a:cubicBezTo>
                <a:lnTo>
                  <a:pt x="12" y="80"/>
                </a:lnTo>
                <a:close/>
                <a:moveTo>
                  <a:pt x="167" y="128"/>
                </a:moveTo>
                <a:cubicBezTo>
                  <a:pt x="142" y="102"/>
                  <a:pt x="142" y="102"/>
                  <a:pt x="142" y="102"/>
                </a:cubicBezTo>
                <a:cubicBezTo>
                  <a:pt x="140" y="101"/>
                  <a:pt x="138" y="101"/>
                  <a:pt x="136" y="102"/>
                </a:cubicBezTo>
                <a:cubicBezTo>
                  <a:pt x="135" y="104"/>
                  <a:pt x="135" y="106"/>
                  <a:pt x="136" y="108"/>
                </a:cubicBezTo>
                <a:cubicBezTo>
                  <a:pt x="162" y="133"/>
                  <a:pt x="162" y="133"/>
                  <a:pt x="162" y="133"/>
                </a:cubicBezTo>
                <a:cubicBezTo>
                  <a:pt x="150" y="145"/>
                  <a:pt x="150" y="145"/>
                  <a:pt x="150" y="145"/>
                </a:cubicBezTo>
                <a:cubicBezTo>
                  <a:pt x="125" y="119"/>
                  <a:pt x="125" y="119"/>
                  <a:pt x="125" y="119"/>
                </a:cubicBezTo>
                <a:cubicBezTo>
                  <a:pt x="123" y="118"/>
                  <a:pt x="121" y="118"/>
                  <a:pt x="119" y="119"/>
                </a:cubicBezTo>
                <a:cubicBezTo>
                  <a:pt x="118" y="121"/>
                  <a:pt x="118" y="123"/>
                  <a:pt x="119" y="125"/>
                </a:cubicBezTo>
                <a:cubicBezTo>
                  <a:pt x="145" y="150"/>
                  <a:pt x="145" y="150"/>
                  <a:pt x="145" y="150"/>
                </a:cubicBezTo>
                <a:cubicBezTo>
                  <a:pt x="145" y="150"/>
                  <a:pt x="145" y="150"/>
                  <a:pt x="145" y="150"/>
                </a:cubicBezTo>
                <a:cubicBezTo>
                  <a:pt x="133" y="162"/>
                  <a:pt x="133" y="162"/>
                  <a:pt x="133" y="162"/>
                </a:cubicBezTo>
                <a:cubicBezTo>
                  <a:pt x="108" y="136"/>
                  <a:pt x="108" y="136"/>
                  <a:pt x="108" y="136"/>
                </a:cubicBezTo>
                <a:cubicBezTo>
                  <a:pt x="106" y="135"/>
                  <a:pt x="104" y="135"/>
                  <a:pt x="102" y="136"/>
                </a:cubicBezTo>
                <a:cubicBezTo>
                  <a:pt x="101" y="138"/>
                  <a:pt x="101" y="140"/>
                  <a:pt x="102" y="142"/>
                </a:cubicBezTo>
                <a:cubicBezTo>
                  <a:pt x="128" y="167"/>
                  <a:pt x="128" y="167"/>
                  <a:pt x="128" y="167"/>
                </a:cubicBezTo>
                <a:cubicBezTo>
                  <a:pt x="128" y="167"/>
                  <a:pt x="128" y="167"/>
                  <a:pt x="128" y="167"/>
                </a:cubicBezTo>
                <a:cubicBezTo>
                  <a:pt x="119" y="176"/>
                  <a:pt x="119" y="176"/>
                  <a:pt x="119" y="176"/>
                </a:cubicBezTo>
                <a:cubicBezTo>
                  <a:pt x="40" y="96"/>
                  <a:pt x="40" y="96"/>
                  <a:pt x="40" y="96"/>
                </a:cubicBezTo>
                <a:cubicBezTo>
                  <a:pt x="97" y="40"/>
                  <a:pt x="97" y="40"/>
                  <a:pt x="97" y="40"/>
                </a:cubicBezTo>
                <a:cubicBezTo>
                  <a:pt x="108" y="51"/>
                  <a:pt x="108" y="51"/>
                  <a:pt x="108" y="51"/>
                </a:cubicBezTo>
                <a:cubicBezTo>
                  <a:pt x="77" y="82"/>
                  <a:pt x="77" y="82"/>
                  <a:pt x="77" y="82"/>
                </a:cubicBezTo>
                <a:cubicBezTo>
                  <a:pt x="99" y="105"/>
                  <a:pt x="99" y="105"/>
                  <a:pt x="99" y="105"/>
                </a:cubicBezTo>
                <a:cubicBezTo>
                  <a:pt x="130" y="74"/>
                  <a:pt x="130" y="74"/>
                  <a:pt x="130" y="74"/>
                </a:cubicBezTo>
                <a:cubicBezTo>
                  <a:pt x="176" y="119"/>
                  <a:pt x="176" y="119"/>
                  <a:pt x="176" y="119"/>
                </a:cubicBezTo>
                <a:lnTo>
                  <a:pt x="167" y="128"/>
                </a:lnTo>
                <a:close/>
                <a:moveTo>
                  <a:pt x="170" y="102"/>
                </a:moveTo>
                <a:cubicBezTo>
                  <a:pt x="133" y="65"/>
                  <a:pt x="133" y="65"/>
                  <a:pt x="133" y="65"/>
                </a:cubicBezTo>
                <a:cubicBezTo>
                  <a:pt x="132" y="64"/>
                  <a:pt x="129" y="64"/>
                  <a:pt x="128" y="65"/>
                </a:cubicBezTo>
                <a:cubicBezTo>
                  <a:pt x="99" y="94"/>
                  <a:pt x="99" y="94"/>
                  <a:pt x="99" y="94"/>
                </a:cubicBezTo>
                <a:cubicBezTo>
                  <a:pt x="88" y="82"/>
                  <a:pt x="88" y="82"/>
                  <a:pt x="88" y="82"/>
                </a:cubicBezTo>
                <a:cubicBezTo>
                  <a:pt x="116" y="54"/>
                  <a:pt x="116" y="54"/>
                  <a:pt x="116" y="54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81" y="91"/>
                  <a:pt x="181" y="91"/>
                  <a:pt x="181" y="91"/>
                </a:cubicBezTo>
                <a:lnTo>
                  <a:pt x="170" y="102"/>
                </a:lnTo>
                <a:close/>
                <a:moveTo>
                  <a:pt x="147" y="12"/>
                </a:moveTo>
                <a:cubicBezTo>
                  <a:pt x="210" y="74"/>
                  <a:pt x="210" y="74"/>
                  <a:pt x="210" y="74"/>
                </a:cubicBezTo>
                <a:cubicBezTo>
                  <a:pt x="193" y="91"/>
                  <a:pt x="193" y="91"/>
                  <a:pt x="193" y="91"/>
                </a:cubicBezTo>
                <a:cubicBezTo>
                  <a:pt x="130" y="29"/>
                  <a:pt x="130" y="29"/>
                  <a:pt x="130" y="29"/>
                </a:cubicBezTo>
                <a:lnTo>
                  <a:pt x="147" y="1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61871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FE6CE33C-B5A9-4CCF-9D12-446C391B1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07"/>
          <a:stretch/>
        </p:blipFill>
        <p:spPr>
          <a:xfrm>
            <a:off x="-15165" y="10031"/>
            <a:ext cx="9159165" cy="513347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1C28A87-2D91-4B46-B228-1602395EF4E1}"/>
              </a:ext>
            </a:extLst>
          </p:cNvPr>
          <p:cNvSpPr/>
          <p:nvPr/>
        </p:nvSpPr>
        <p:spPr>
          <a:xfrm>
            <a:off x="-15165" y="0"/>
            <a:ext cx="9159165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6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B844920-12E5-4FA1-8CE7-0FD5036391FB}"/>
              </a:ext>
            </a:extLst>
          </p:cNvPr>
          <p:cNvGrpSpPr/>
          <p:nvPr/>
        </p:nvGrpSpPr>
        <p:grpSpPr>
          <a:xfrm>
            <a:off x="1968910" y="2470149"/>
            <a:ext cx="5265174" cy="650081"/>
            <a:chOff x="2625213" y="3175000"/>
            <a:chExt cx="7020232" cy="86677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EA271E7-2E8E-4360-AFB4-291F5FA00DAB}"/>
                </a:ext>
              </a:extLst>
            </p:cNvPr>
            <p:cNvSpPr/>
            <p:nvPr/>
          </p:nvSpPr>
          <p:spPr>
            <a:xfrm>
              <a:off x="2625213" y="3175000"/>
              <a:ext cx="7020232" cy="866775"/>
            </a:xfrm>
            <a:prstGeom prst="roundRect">
              <a:avLst/>
            </a:prstGeom>
            <a:gradFill flip="none" rotWithShape="1">
              <a:gsLst>
                <a:gs pos="100000">
                  <a:schemeClr val="accent1">
                    <a:alpha val="85000"/>
                  </a:schemeClr>
                </a:gs>
                <a:gs pos="0">
                  <a:schemeClr val="accent4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/>
            </a:p>
          </p:txBody>
        </p:sp>
        <p:sp>
          <p:nvSpPr>
            <p:cNvPr id="45" name="Line 32">
              <a:extLst>
                <a:ext uri="{FF2B5EF4-FFF2-40B4-BE49-F238E27FC236}">
                  <a16:creationId xmlns:a16="http://schemas.microsoft.com/office/drawing/2014/main" id="{4FFE475D-B7D1-49C8-8FA5-821EBC3985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3300" y="3654425"/>
              <a:ext cx="506730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ash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 sz="1500"/>
            </a:p>
          </p:txBody>
        </p:sp>
        <p:sp>
          <p:nvSpPr>
            <p:cNvPr id="46" name="Text Box 20">
              <a:extLst>
                <a:ext uri="{FF2B5EF4-FFF2-40B4-BE49-F238E27FC236}">
                  <a16:creationId xmlns:a16="http://schemas.microsoft.com/office/drawing/2014/main" id="{DC06D51D-CAAA-4040-8D1B-B3D88CD6E9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1600" y="3234293"/>
              <a:ext cx="435186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d-ID" sz="1800">
                  <a:solidFill>
                    <a:schemeClr val="bg1"/>
                  </a:solidFill>
                </a:rPr>
                <a:t>Empowerment/Influence </a:t>
              </a:r>
            </a:p>
          </p:txBody>
        </p:sp>
        <p:sp>
          <p:nvSpPr>
            <p:cNvPr id="47" name="Text Box 13">
              <a:extLst>
                <a:ext uri="{FF2B5EF4-FFF2-40B4-BE49-F238E27FC236}">
                  <a16:creationId xmlns:a16="http://schemas.microsoft.com/office/drawing/2014/main" id="{2F2D21A1-1F14-48EA-BE22-303751AE17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7867" y="3475696"/>
              <a:ext cx="559658" cy="283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d-ID" sz="1500">
                  <a:solidFill>
                    <a:schemeClr val="bg1"/>
                  </a:solidFill>
                </a:rPr>
                <a:t>0%</a:t>
              </a:r>
            </a:p>
          </p:txBody>
        </p:sp>
        <p:sp>
          <p:nvSpPr>
            <p:cNvPr id="48" name="Text Box 13">
              <a:extLst>
                <a:ext uri="{FF2B5EF4-FFF2-40B4-BE49-F238E27FC236}">
                  <a16:creationId xmlns:a16="http://schemas.microsoft.com/office/drawing/2014/main" id="{BBA340CA-03CE-4110-875E-40E32529D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65631" y="3441830"/>
              <a:ext cx="918635" cy="26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d-ID" sz="1500">
                  <a:solidFill>
                    <a:schemeClr val="bg1"/>
                  </a:solidFill>
                </a:rPr>
                <a:t>100%</a:t>
              </a:r>
            </a:p>
          </p:txBody>
        </p:sp>
      </p:grpSp>
      <p:sp>
        <p:nvSpPr>
          <p:cNvPr id="5" name="Rectangle 6">
            <a:extLst>
              <a:ext uri="{FF2B5EF4-FFF2-40B4-BE49-F238E27FC236}">
                <a16:creationId xmlns:a16="http://schemas.microsoft.com/office/drawing/2014/main" id="{9B7237D6-757A-447B-B001-DEFACAF82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8134" y="2784024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id-ID" sz="1500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403E8803-EB10-4D4A-A4E0-82935E388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8134" y="2784024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id-ID" sz="1500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F0B7A411-3646-4F78-85B0-4F2F3FA8E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8134" y="2784024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id-ID" sz="1500"/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DCFF3609-520C-44AE-A764-2A9779289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823" y="3695672"/>
            <a:ext cx="14942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id-ID" sz="1800" b="1">
                <a:solidFill>
                  <a:schemeClr val="tx1">
                    <a:lumMod val="75000"/>
                    <a:lumOff val="25000"/>
                  </a:schemeClr>
                </a:solidFill>
              </a:rPr>
              <a:t>Victim/Blame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A934B6A-715C-4589-9FC8-E52E0496F0D3}"/>
              </a:ext>
            </a:extLst>
          </p:cNvPr>
          <p:cNvSpPr/>
          <p:nvPr/>
        </p:nvSpPr>
        <p:spPr>
          <a:xfrm>
            <a:off x="1585913" y="339666"/>
            <a:ext cx="59721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2700" b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Accountability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A29B2BB-31D8-481B-B020-16C24C86B13E}"/>
              </a:ext>
            </a:extLst>
          </p:cNvPr>
          <p:cNvGrpSpPr/>
          <p:nvPr/>
        </p:nvGrpSpPr>
        <p:grpSpPr>
          <a:xfrm>
            <a:off x="4388650" y="935513"/>
            <a:ext cx="366701" cy="96252"/>
            <a:chOff x="961274" y="4079552"/>
            <a:chExt cx="488934" cy="12833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7C3A85B-737B-4D49-AB7D-259182026E60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516229A-91F5-44D7-82AC-FBBA6DC2418C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A664F9-CCFC-44C8-90F8-F214432A627B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E822DC5-AB4F-4FDC-9D8A-D4B6B6FAA190}"/>
              </a:ext>
            </a:extLst>
          </p:cNvPr>
          <p:cNvGrpSpPr/>
          <p:nvPr/>
        </p:nvGrpSpPr>
        <p:grpSpPr>
          <a:xfrm>
            <a:off x="1978269" y="1295402"/>
            <a:ext cx="5216770" cy="650081"/>
            <a:chOff x="3355258" y="1828800"/>
            <a:chExt cx="5560142" cy="86677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4E00E05-EB14-41AF-96B7-D5C30813EF37}"/>
                </a:ext>
              </a:extLst>
            </p:cNvPr>
            <p:cNvSpPr/>
            <p:nvPr/>
          </p:nvSpPr>
          <p:spPr>
            <a:xfrm>
              <a:off x="3355258" y="1828800"/>
              <a:ext cx="5560142" cy="866775"/>
            </a:xfrm>
            <a:prstGeom prst="roundRect">
              <a:avLst/>
            </a:prstGeom>
            <a:gradFill flip="none" rotWithShape="1">
              <a:gsLst>
                <a:gs pos="100000">
                  <a:schemeClr val="accent1">
                    <a:alpha val="85000"/>
                  </a:schemeClr>
                </a:gs>
                <a:gs pos="0">
                  <a:schemeClr val="accent4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/>
            </a:p>
          </p:txBody>
        </p:sp>
        <p:sp>
          <p:nvSpPr>
            <p:cNvPr id="25" name="Line 32">
              <a:extLst>
                <a:ext uri="{FF2B5EF4-FFF2-40B4-BE49-F238E27FC236}">
                  <a16:creationId xmlns:a16="http://schemas.microsoft.com/office/drawing/2014/main" id="{B8384A43-352F-4D7E-88B1-04F1BD69DC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1231" y="2305539"/>
              <a:ext cx="411544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ash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 sz="1500"/>
            </a:p>
          </p:txBody>
        </p:sp>
        <p:sp>
          <p:nvSpPr>
            <p:cNvPr id="16" name="Text Box 20">
              <a:extLst>
                <a:ext uri="{FF2B5EF4-FFF2-40B4-BE49-F238E27FC236}">
                  <a16:creationId xmlns:a16="http://schemas.microsoft.com/office/drawing/2014/main" id="{DB7BD362-1430-4043-B862-055D0806E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6825" y="1890753"/>
              <a:ext cx="200025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d-ID" sz="1800">
                  <a:solidFill>
                    <a:schemeClr val="bg1"/>
                  </a:solidFill>
                </a:rPr>
                <a:t>Responsibility</a:t>
              </a: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A383C336-8AF7-4B8C-8F7B-9EECFE5D9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7489" y="2078697"/>
              <a:ext cx="406400" cy="30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d-ID" sz="1500">
                  <a:solidFill>
                    <a:schemeClr val="bg1"/>
                  </a:solidFill>
                </a:rPr>
                <a:t>0%</a:t>
              </a:r>
            </a:p>
          </p:txBody>
        </p:sp>
        <p:sp>
          <p:nvSpPr>
            <p:cNvPr id="41" name="Text Box 13">
              <a:extLst>
                <a:ext uri="{FF2B5EF4-FFF2-40B4-BE49-F238E27FC236}">
                  <a16:creationId xmlns:a16="http://schemas.microsoft.com/office/drawing/2014/main" id="{32B345DF-260F-4C09-9543-ADA36E15E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9731" y="2095630"/>
              <a:ext cx="735320" cy="30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d-ID" sz="1500">
                  <a:solidFill>
                    <a:schemeClr val="bg1"/>
                  </a:solidFill>
                </a:rPr>
                <a:t>100%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D76BC9A-9900-45CE-BE2D-0253C7B81907}"/>
              </a:ext>
            </a:extLst>
          </p:cNvPr>
          <p:cNvGrpSpPr/>
          <p:nvPr/>
        </p:nvGrpSpPr>
        <p:grpSpPr>
          <a:xfrm>
            <a:off x="4241639" y="1835225"/>
            <a:ext cx="632148" cy="632148"/>
            <a:chOff x="5655518" y="2446967"/>
            <a:chExt cx="842864" cy="842864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B03DCF8-DD7A-4995-AC9F-4BDD5030550C}"/>
                </a:ext>
              </a:extLst>
            </p:cNvPr>
            <p:cNvSpPr/>
            <p:nvPr/>
          </p:nvSpPr>
          <p:spPr>
            <a:xfrm>
              <a:off x="5655518" y="2446967"/>
              <a:ext cx="842864" cy="842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/>
            </a:p>
          </p:txBody>
        </p:sp>
        <p:sp>
          <p:nvSpPr>
            <p:cNvPr id="43" name="Arrow: Chevron 42">
              <a:extLst>
                <a:ext uri="{FF2B5EF4-FFF2-40B4-BE49-F238E27FC236}">
                  <a16:creationId xmlns:a16="http://schemas.microsoft.com/office/drawing/2014/main" id="{B824450D-AF5B-4EBE-AC83-70C14F99C75F}"/>
                </a:ext>
              </a:extLst>
            </p:cNvPr>
            <p:cNvSpPr/>
            <p:nvPr/>
          </p:nvSpPr>
          <p:spPr>
            <a:xfrm rot="5400000">
              <a:off x="5896651" y="2708950"/>
              <a:ext cx="360598" cy="360598"/>
            </a:xfrm>
            <a:prstGeom prst="chevron">
              <a:avLst/>
            </a:prstGeom>
            <a:gradFill>
              <a:gsLst>
                <a:gs pos="100000">
                  <a:schemeClr val="accent1">
                    <a:alpha val="85000"/>
                  </a:schemeClr>
                </a:gs>
                <a:gs pos="0">
                  <a:schemeClr val="accent4">
                    <a:alpha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4F133E3-A455-4932-8AB0-E6CE6024A421}"/>
              </a:ext>
            </a:extLst>
          </p:cNvPr>
          <p:cNvGrpSpPr/>
          <p:nvPr/>
        </p:nvGrpSpPr>
        <p:grpSpPr>
          <a:xfrm>
            <a:off x="4241639" y="3105556"/>
            <a:ext cx="632148" cy="632148"/>
            <a:chOff x="5655518" y="3852880"/>
            <a:chExt cx="842864" cy="842864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2A909E1-01D3-4C6F-BB2B-DB2B5026DED2}"/>
                </a:ext>
              </a:extLst>
            </p:cNvPr>
            <p:cNvSpPr/>
            <p:nvPr/>
          </p:nvSpPr>
          <p:spPr>
            <a:xfrm>
              <a:off x="5655518" y="3852880"/>
              <a:ext cx="842864" cy="842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/>
            </a:p>
          </p:txBody>
        </p:sp>
        <p:sp>
          <p:nvSpPr>
            <p:cNvPr id="50" name="Arrow: Chevron 49">
              <a:extLst>
                <a:ext uri="{FF2B5EF4-FFF2-40B4-BE49-F238E27FC236}">
                  <a16:creationId xmlns:a16="http://schemas.microsoft.com/office/drawing/2014/main" id="{B8DC896B-98C9-4C8F-B5B0-3C504091911A}"/>
                </a:ext>
              </a:extLst>
            </p:cNvPr>
            <p:cNvSpPr/>
            <p:nvPr/>
          </p:nvSpPr>
          <p:spPr>
            <a:xfrm rot="5400000">
              <a:off x="5896651" y="4114863"/>
              <a:ext cx="360598" cy="360598"/>
            </a:xfrm>
            <a:prstGeom prst="chevron">
              <a:avLst/>
            </a:prstGeom>
            <a:gradFill>
              <a:gsLst>
                <a:gs pos="100000">
                  <a:schemeClr val="accent1">
                    <a:alpha val="85000"/>
                  </a:schemeClr>
                </a:gs>
                <a:gs pos="0">
                  <a:schemeClr val="accent4">
                    <a:alpha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>
                <a:solidFill>
                  <a:schemeClr val="tx1"/>
                </a:solidFill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>
            <a:off x="2916116" y="3890103"/>
            <a:ext cx="34802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43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0FBA54-7D4E-4B09-9662-F052970727FE}"/>
              </a:ext>
            </a:extLst>
          </p:cNvPr>
          <p:cNvSpPr/>
          <p:nvPr/>
        </p:nvSpPr>
        <p:spPr>
          <a:xfrm>
            <a:off x="1" y="1"/>
            <a:ext cx="9328124" cy="5307929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F624FA-6C8C-4451-B63C-6CC13FBCF51B}"/>
              </a:ext>
            </a:extLst>
          </p:cNvPr>
          <p:cNvSpPr/>
          <p:nvPr/>
        </p:nvSpPr>
        <p:spPr>
          <a:xfrm>
            <a:off x="4552023" y="3799288"/>
            <a:ext cx="830362" cy="7486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0E5CD7-2E98-49A3-A7C0-FE03CC705A35}"/>
              </a:ext>
            </a:extLst>
          </p:cNvPr>
          <p:cNvSpPr/>
          <p:nvPr/>
        </p:nvSpPr>
        <p:spPr>
          <a:xfrm>
            <a:off x="782601" y="1639361"/>
            <a:ext cx="28321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id-ID" sz="2700" b="1">
                <a:solidFill>
                  <a:schemeClr val="bg1"/>
                </a:solidFill>
                <a:latin typeface="Trebuchet MS" panose="020B0603020202020204" pitchFamily="34" charset="0"/>
              </a:rPr>
              <a:t>Victim Mentality at Work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2F991C-B045-4B76-BD5A-21051E1D7DEF}"/>
              </a:ext>
            </a:extLst>
          </p:cNvPr>
          <p:cNvGrpSpPr/>
          <p:nvPr/>
        </p:nvGrpSpPr>
        <p:grpSpPr>
          <a:xfrm>
            <a:off x="878853" y="3107473"/>
            <a:ext cx="366701" cy="96252"/>
            <a:chOff x="961274" y="4079552"/>
            <a:chExt cx="488934" cy="128336"/>
          </a:xfrm>
          <a:solidFill>
            <a:schemeClr val="bg1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B726E6D-7662-47A4-AC01-E092EF3ADE00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10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27B47C3-59EE-47F6-ACC5-E7E90AB8D033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100">
                <a:solidFill>
                  <a:schemeClr val="bg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D20E628-428C-43A7-BD5C-7B5F0E5EB0D2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10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5D9074B-8623-4988-98E4-85865B0BEC1F}"/>
              </a:ext>
            </a:extLst>
          </p:cNvPr>
          <p:cNvSpPr/>
          <p:nvPr/>
        </p:nvSpPr>
        <p:spPr>
          <a:xfrm>
            <a:off x="7582992" y="264708"/>
            <a:ext cx="1243686" cy="11213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885" y="762000"/>
            <a:ext cx="3718586" cy="32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819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5" grpId="0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FE6CE33C-B5A9-4CCF-9D12-446C391B1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07"/>
          <a:stretch/>
        </p:blipFill>
        <p:spPr>
          <a:xfrm>
            <a:off x="-15165" y="10031"/>
            <a:ext cx="9159165" cy="513347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1C28A87-2D91-4B46-B228-1602395EF4E1}"/>
              </a:ext>
            </a:extLst>
          </p:cNvPr>
          <p:cNvSpPr/>
          <p:nvPr/>
        </p:nvSpPr>
        <p:spPr>
          <a:xfrm>
            <a:off x="-15165" y="0"/>
            <a:ext cx="9159165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66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8C809D5-6E1D-4D5B-97F0-4577320091B7}"/>
              </a:ext>
            </a:extLst>
          </p:cNvPr>
          <p:cNvSpPr/>
          <p:nvPr/>
        </p:nvSpPr>
        <p:spPr>
          <a:xfrm>
            <a:off x="3563430" y="4088859"/>
            <a:ext cx="1920888" cy="650082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82" name="Text Box 21">
            <a:extLst>
              <a:ext uri="{FF2B5EF4-FFF2-40B4-BE49-F238E27FC236}">
                <a16:creationId xmlns:a16="http://schemas.microsoft.com/office/drawing/2014/main" id="{CB3A4481-5FA1-44CD-8EB2-E7372DCF8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814" y="3695672"/>
            <a:ext cx="17684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id-ID" sz="1800" b="1">
                <a:solidFill>
                  <a:schemeClr val="tx1">
                    <a:lumMod val="75000"/>
                    <a:lumOff val="25000"/>
                  </a:schemeClr>
                </a:solidFill>
              </a:rPr>
              <a:t>Owner/Control</a:t>
            </a:r>
          </a:p>
        </p:txBody>
      </p:sp>
      <p:sp>
        <p:nvSpPr>
          <p:cNvPr id="83" name="Text Box 21">
            <a:extLst>
              <a:ext uri="{FF2B5EF4-FFF2-40B4-BE49-F238E27FC236}">
                <a16:creationId xmlns:a16="http://schemas.microsoft.com/office/drawing/2014/main" id="{AE1E6D19-AD9B-4E6D-AA50-57B24D48A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2365" y="4244856"/>
            <a:ext cx="1897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id-ID" sz="1800" b="1">
                <a:solidFill>
                  <a:schemeClr val="tx1">
                    <a:lumMod val="75000"/>
                    <a:lumOff val="25000"/>
                  </a:schemeClr>
                </a:solidFill>
              </a:rPr>
              <a:t>Freedom/Success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844920-12E5-4FA1-8CE7-0FD5036391FB}"/>
              </a:ext>
            </a:extLst>
          </p:cNvPr>
          <p:cNvGrpSpPr/>
          <p:nvPr/>
        </p:nvGrpSpPr>
        <p:grpSpPr>
          <a:xfrm>
            <a:off x="1968910" y="2470149"/>
            <a:ext cx="5265174" cy="650081"/>
            <a:chOff x="2625213" y="3175000"/>
            <a:chExt cx="7020232" cy="866775"/>
          </a:xfrm>
        </p:grpSpPr>
        <p:sp>
          <p:nvSpPr>
            <p:cNvPr id="51" name="Rectangle: Rounded Corners 43">
              <a:extLst>
                <a:ext uri="{FF2B5EF4-FFF2-40B4-BE49-F238E27FC236}">
                  <a16:creationId xmlns:a16="http://schemas.microsoft.com/office/drawing/2014/main" id="{0EA271E7-2E8E-4360-AFB4-291F5FA00DAB}"/>
                </a:ext>
              </a:extLst>
            </p:cNvPr>
            <p:cNvSpPr/>
            <p:nvPr/>
          </p:nvSpPr>
          <p:spPr>
            <a:xfrm>
              <a:off x="2625213" y="3175000"/>
              <a:ext cx="7020232" cy="866775"/>
            </a:xfrm>
            <a:prstGeom prst="roundRect">
              <a:avLst/>
            </a:prstGeom>
            <a:gradFill flip="none" rotWithShape="1">
              <a:gsLst>
                <a:gs pos="100000">
                  <a:schemeClr val="accent1">
                    <a:alpha val="85000"/>
                  </a:schemeClr>
                </a:gs>
                <a:gs pos="0">
                  <a:schemeClr val="accent4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/>
            </a:p>
          </p:txBody>
        </p:sp>
        <p:sp>
          <p:nvSpPr>
            <p:cNvPr id="52" name="Line 32">
              <a:extLst>
                <a:ext uri="{FF2B5EF4-FFF2-40B4-BE49-F238E27FC236}">
                  <a16:creationId xmlns:a16="http://schemas.microsoft.com/office/drawing/2014/main" id="{4FFE475D-B7D1-49C8-8FA5-821EBC3985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3300" y="3654425"/>
              <a:ext cx="5067300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ash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 sz="1500"/>
            </a:p>
          </p:txBody>
        </p:sp>
        <p:sp>
          <p:nvSpPr>
            <p:cNvPr id="56" name="Text Box 20">
              <a:extLst>
                <a:ext uri="{FF2B5EF4-FFF2-40B4-BE49-F238E27FC236}">
                  <a16:creationId xmlns:a16="http://schemas.microsoft.com/office/drawing/2014/main" id="{DC06D51D-CAAA-4040-8D1B-B3D88CD6E9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1600" y="3234293"/>
              <a:ext cx="4351867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d-ID" sz="1800">
                  <a:solidFill>
                    <a:schemeClr val="bg1"/>
                  </a:solidFill>
                </a:rPr>
                <a:t>Empowerment/Influence </a:t>
              </a:r>
            </a:p>
          </p:txBody>
        </p:sp>
        <p:sp>
          <p:nvSpPr>
            <p:cNvPr id="57" name="Text Box 13">
              <a:extLst>
                <a:ext uri="{FF2B5EF4-FFF2-40B4-BE49-F238E27FC236}">
                  <a16:creationId xmlns:a16="http://schemas.microsoft.com/office/drawing/2014/main" id="{2F2D21A1-1F14-48EA-BE22-303751AE17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3331" y="3441830"/>
              <a:ext cx="559658" cy="283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d-ID" sz="1500">
                  <a:solidFill>
                    <a:schemeClr val="bg1"/>
                  </a:solidFill>
                </a:rPr>
                <a:t>0%</a:t>
              </a:r>
            </a:p>
          </p:txBody>
        </p:sp>
        <p:sp>
          <p:nvSpPr>
            <p:cNvPr id="58" name="Text Box 13">
              <a:extLst>
                <a:ext uri="{FF2B5EF4-FFF2-40B4-BE49-F238E27FC236}">
                  <a16:creationId xmlns:a16="http://schemas.microsoft.com/office/drawing/2014/main" id="{BBA340CA-03CE-4110-875E-40E32529D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64033" y="3424897"/>
              <a:ext cx="918635" cy="266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d-ID" sz="1500">
                  <a:solidFill>
                    <a:schemeClr val="bg1"/>
                  </a:solidFill>
                </a:rPr>
                <a:t>100%</a:t>
              </a:r>
            </a:p>
          </p:txBody>
        </p:sp>
      </p:grpSp>
      <p:sp>
        <p:nvSpPr>
          <p:cNvPr id="59" name="Rectangle 6">
            <a:extLst>
              <a:ext uri="{FF2B5EF4-FFF2-40B4-BE49-F238E27FC236}">
                <a16:creationId xmlns:a16="http://schemas.microsoft.com/office/drawing/2014/main" id="{9B7237D6-757A-447B-B001-DEFACAF82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8134" y="2784024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id-ID" sz="1500"/>
          </a:p>
        </p:txBody>
      </p:sp>
      <p:sp>
        <p:nvSpPr>
          <p:cNvPr id="60" name="Rectangle 9">
            <a:extLst>
              <a:ext uri="{FF2B5EF4-FFF2-40B4-BE49-F238E27FC236}">
                <a16:creationId xmlns:a16="http://schemas.microsoft.com/office/drawing/2014/main" id="{403E8803-EB10-4D4A-A4E0-82935E388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8134" y="2784024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id-ID" sz="1500"/>
          </a:p>
        </p:txBody>
      </p:sp>
      <p:sp>
        <p:nvSpPr>
          <p:cNvPr id="61" name="Rectangle 11">
            <a:extLst>
              <a:ext uri="{FF2B5EF4-FFF2-40B4-BE49-F238E27FC236}">
                <a16:creationId xmlns:a16="http://schemas.microsoft.com/office/drawing/2014/main" id="{F0B7A411-3646-4F78-85B0-4F2F3FA8E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8134" y="2784024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id-ID" sz="1500"/>
          </a:p>
        </p:txBody>
      </p:sp>
      <p:sp>
        <p:nvSpPr>
          <p:cNvPr id="62" name="Text Box 21">
            <a:extLst>
              <a:ext uri="{FF2B5EF4-FFF2-40B4-BE49-F238E27FC236}">
                <a16:creationId xmlns:a16="http://schemas.microsoft.com/office/drawing/2014/main" id="{DCFF3609-520C-44AE-A764-2A9779289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823" y="3695672"/>
            <a:ext cx="14942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id-ID" sz="1800" b="1">
                <a:solidFill>
                  <a:schemeClr val="tx1">
                    <a:lumMod val="75000"/>
                    <a:lumOff val="25000"/>
                  </a:schemeClr>
                </a:solidFill>
              </a:rPr>
              <a:t>Victim/Blame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A934B6A-715C-4589-9FC8-E52E0496F0D3}"/>
              </a:ext>
            </a:extLst>
          </p:cNvPr>
          <p:cNvSpPr/>
          <p:nvPr/>
        </p:nvSpPr>
        <p:spPr>
          <a:xfrm>
            <a:off x="1585913" y="339666"/>
            <a:ext cx="59721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2700" b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Accountability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A29B2BB-31D8-481B-B020-16C24C86B13E}"/>
              </a:ext>
            </a:extLst>
          </p:cNvPr>
          <p:cNvGrpSpPr/>
          <p:nvPr/>
        </p:nvGrpSpPr>
        <p:grpSpPr>
          <a:xfrm>
            <a:off x="4388650" y="935513"/>
            <a:ext cx="366701" cy="96252"/>
            <a:chOff x="961274" y="4079552"/>
            <a:chExt cx="488934" cy="128336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7C3A85B-737B-4D49-AB7D-259182026E60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516229A-91F5-44D7-82AC-FBBA6DC2418C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DA664F9-CCFC-44C8-90F8-F214432A627B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E822DC5-AB4F-4FDC-9D8A-D4B6B6FAA190}"/>
              </a:ext>
            </a:extLst>
          </p:cNvPr>
          <p:cNvGrpSpPr/>
          <p:nvPr/>
        </p:nvGrpSpPr>
        <p:grpSpPr>
          <a:xfrm>
            <a:off x="1978269" y="1295402"/>
            <a:ext cx="5216770" cy="650081"/>
            <a:chOff x="3355258" y="1828800"/>
            <a:chExt cx="5560142" cy="866775"/>
          </a:xfrm>
        </p:grpSpPr>
        <p:sp>
          <p:nvSpPr>
            <p:cNvPr id="69" name="Rectangle: Rounded Corners 38">
              <a:extLst>
                <a:ext uri="{FF2B5EF4-FFF2-40B4-BE49-F238E27FC236}">
                  <a16:creationId xmlns:a16="http://schemas.microsoft.com/office/drawing/2014/main" id="{14E00E05-EB14-41AF-96B7-D5C30813EF37}"/>
                </a:ext>
              </a:extLst>
            </p:cNvPr>
            <p:cNvSpPr/>
            <p:nvPr/>
          </p:nvSpPr>
          <p:spPr>
            <a:xfrm>
              <a:off x="3355258" y="1828800"/>
              <a:ext cx="5560142" cy="866775"/>
            </a:xfrm>
            <a:prstGeom prst="roundRect">
              <a:avLst/>
            </a:prstGeom>
            <a:gradFill flip="none" rotWithShape="1">
              <a:gsLst>
                <a:gs pos="100000">
                  <a:schemeClr val="accent1">
                    <a:alpha val="85000"/>
                  </a:schemeClr>
                </a:gs>
                <a:gs pos="0">
                  <a:schemeClr val="accent4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/>
            </a:p>
          </p:txBody>
        </p:sp>
        <p:sp>
          <p:nvSpPr>
            <p:cNvPr id="70" name="Line 32">
              <a:extLst>
                <a:ext uri="{FF2B5EF4-FFF2-40B4-BE49-F238E27FC236}">
                  <a16:creationId xmlns:a16="http://schemas.microsoft.com/office/drawing/2014/main" id="{B8384A43-352F-4D7E-88B1-04F1BD69DC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1231" y="2305539"/>
              <a:ext cx="4115441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ash"/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d-ID" sz="1500"/>
            </a:p>
          </p:txBody>
        </p:sp>
        <p:sp>
          <p:nvSpPr>
            <p:cNvPr id="71" name="Text Box 20">
              <a:extLst>
                <a:ext uri="{FF2B5EF4-FFF2-40B4-BE49-F238E27FC236}">
                  <a16:creationId xmlns:a16="http://schemas.microsoft.com/office/drawing/2014/main" id="{DB7BD362-1430-4043-B862-055D0806E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6825" y="1890753"/>
              <a:ext cx="200025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d-ID" sz="1800">
                  <a:solidFill>
                    <a:schemeClr val="bg1"/>
                  </a:solidFill>
                </a:rPr>
                <a:t>Responsibility</a:t>
              </a:r>
            </a:p>
          </p:txBody>
        </p:sp>
        <p:sp>
          <p:nvSpPr>
            <p:cNvPr id="72" name="Text Box 13">
              <a:extLst>
                <a:ext uri="{FF2B5EF4-FFF2-40B4-BE49-F238E27FC236}">
                  <a16:creationId xmlns:a16="http://schemas.microsoft.com/office/drawing/2014/main" id="{A383C336-8AF7-4B8C-8F7B-9EECFE5D9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977" y="2078696"/>
              <a:ext cx="538912" cy="469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d-ID" sz="1500" dirty="0">
                  <a:solidFill>
                    <a:schemeClr val="bg1"/>
                  </a:solidFill>
                </a:rPr>
                <a:t>0%</a:t>
              </a:r>
            </a:p>
          </p:txBody>
        </p:sp>
        <p:sp>
          <p:nvSpPr>
            <p:cNvPr id="73" name="Text Box 13">
              <a:extLst>
                <a:ext uri="{FF2B5EF4-FFF2-40B4-BE49-F238E27FC236}">
                  <a16:creationId xmlns:a16="http://schemas.microsoft.com/office/drawing/2014/main" id="{32B345DF-260F-4C09-9543-ADA36E15E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9124" y="2061764"/>
              <a:ext cx="735320" cy="30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d-ID" sz="1500">
                  <a:solidFill>
                    <a:schemeClr val="bg1"/>
                  </a:solidFill>
                </a:rPr>
                <a:t>100%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D76BC9A-9900-45CE-BE2D-0253C7B81907}"/>
              </a:ext>
            </a:extLst>
          </p:cNvPr>
          <p:cNvGrpSpPr/>
          <p:nvPr/>
        </p:nvGrpSpPr>
        <p:grpSpPr>
          <a:xfrm>
            <a:off x="4241639" y="1835225"/>
            <a:ext cx="632148" cy="632148"/>
            <a:chOff x="5655518" y="2446967"/>
            <a:chExt cx="842864" cy="842864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B03DCF8-DD7A-4995-AC9F-4BDD5030550C}"/>
                </a:ext>
              </a:extLst>
            </p:cNvPr>
            <p:cNvSpPr/>
            <p:nvPr/>
          </p:nvSpPr>
          <p:spPr>
            <a:xfrm>
              <a:off x="5655518" y="2446967"/>
              <a:ext cx="842864" cy="842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/>
            </a:p>
          </p:txBody>
        </p:sp>
        <p:sp>
          <p:nvSpPr>
            <p:cNvPr id="76" name="Arrow: Chevron 42">
              <a:extLst>
                <a:ext uri="{FF2B5EF4-FFF2-40B4-BE49-F238E27FC236}">
                  <a16:creationId xmlns:a16="http://schemas.microsoft.com/office/drawing/2014/main" id="{B824450D-AF5B-4EBE-AC83-70C14F99C75F}"/>
                </a:ext>
              </a:extLst>
            </p:cNvPr>
            <p:cNvSpPr/>
            <p:nvPr/>
          </p:nvSpPr>
          <p:spPr>
            <a:xfrm rot="5400000">
              <a:off x="5896651" y="2708950"/>
              <a:ext cx="360598" cy="360598"/>
            </a:xfrm>
            <a:prstGeom prst="chevron">
              <a:avLst/>
            </a:prstGeom>
            <a:gradFill>
              <a:gsLst>
                <a:gs pos="100000">
                  <a:schemeClr val="accent1">
                    <a:alpha val="85000"/>
                  </a:schemeClr>
                </a:gs>
                <a:gs pos="0">
                  <a:schemeClr val="accent4">
                    <a:alpha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4F133E3-A455-4932-8AB0-E6CE6024A421}"/>
              </a:ext>
            </a:extLst>
          </p:cNvPr>
          <p:cNvGrpSpPr/>
          <p:nvPr/>
        </p:nvGrpSpPr>
        <p:grpSpPr>
          <a:xfrm>
            <a:off x="4241639" y="3105556"/>
            <a:ext cx="632148" cy="632148"/>
            <a:chOff x="5655518" y="3852880"/>
            <a:chExt cx="842864" cy="842864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2A909E1-01D3-4C6F-BB2B-DB2B5026DED2}"/>
                </a:ext>
              </a:extLst>
            </p:cNvPr>
            <p:cNvSpPr/>
            <p:nvPr/>
          </p:nvSpPr>
          <p:spPr>
            <a:xfrm>
              <a:off x="5655518" y="3852880"/>
              <a:ext cx="842864" cy="8428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/>
            </a:p>
          </p:txBody>
        </p:sp>
        <p:sp>
          <p:nvSpPr>
            <p:cNvPr id="79" name="Arrow: Chevron 49">
              <a:extLst>
                <a:ext uri="{FF2B5EF4-FFF2-40B4-BE49-F238E27FC236}">
                  <a16:creationId xmlns:a16="http://schemas.microsoft.com/office/drawing/2014/main" id="{B8DC896B-98C9-4C8F-B5B0-3C504091911A}"/>
                </a:ext>
              </a:extLst>
            </p:cNvPr>
            <p:cNvSpPr/>
            <p:nvPr/>
          </p:nvSpPr>
          <p:spPr>
            <a:xfrm rot="5400000">
              <a:off x="5896651" y="4114863"/>
              <a:ext cx="360598" cy="360598"/>
            </a:xfrm>
            <a:prstGeom prst="chevron">
              <a:avLst/>
            </a:prstGeom>
            <a:gradFill>
              <a:gsLst>
                <a:gs pos="100000">
                  <a:schemeClr val="accent1">
                    <a:alpha val="85000"/>
                  </a:schemeClr>
                </a:gs>
                <a:gs pos="0">
                  <a:schemeClr val="accent4">
                    <a:alpha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500">
                <a:solidFill>
                  <a:schemeClr val="tx1"/>
                </a:solidFill>
              </a:endParaRPr>
            </a:p>
          </p:txBody>
        </p:sp>
      </p:grpSp>
      <p:cxnSp>
        <p:nvCxnSpPr>
          <p:cNvPr id="80" name="Straight Arrow Connector 79"/>
          <p:cNvCxnSpPr/>
          <p:nvPr/>
        </p:nvCxnSpPr>
        <p:spPr>
          <a:xfrm>
            <a:off x="2916116" y="3890103"/>
            <a:ext cx="348028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195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2" grpId="0"/>
      <p:bldP spid="8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tatic1.squarespace.com/static/5315e9f6e4b0507d2dcb5f75/t/54cbbc8ee4b047a0380c2d30/1422638223438/Jason+Young++President+LeadSmart%2C+Inc.+Ultimate+Customer+Service+Culture+Events+Frisco%2C+TX">
            <a:extLst>
              <a:ext uri="{FF2B5EF4-FFF2-40B4-BE49-F238E27FC236}">
                <a16:creationId xmlns:a16="http://schemas.microsoft.com/office/drawing/2014/main" id="{FA75F0DC-1318-4B03-888E-5B7F57785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717" y="-1191"/>
            <a:ext cx="3868190" cy="5144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A1FDC4-5797-4540-85BB-BC7BA5B41A44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gradFill flip="none" rotWithShape="1">
            <a:gsLst>
              <a:gs pos="39000">
                <a:srgbClr val="0F97B4"/>
              </a:gs>
              <a:gs pos="100000">
                <a:schemeClr val="accent1">
                  <a:alpha val="85000"/>
                </a:schemeClr>
              </a:gs>
              <a:gs pos="0">
                <a:schemeClr val="accent4">
                  <a:alpha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DA6E0882-EAC3-4E4B-82BB-49A3F052C86B}"/>
              </a:ext>
            </a:extLst>
          </p:cNvPr>
          <p:cNvSpPr/>
          <p:nvPr/>
        </p:nvSpPr>
        <p:spPr>
          <a:xfrm>
            <a:off x="0" y="1"/>
            <a:ext cx="6858000" cy="3308684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C07309B6-C2D6-462A-AA84-9D6BDDFE204B}"/>
              </a:ext>
            </a:extLst>
          </p:cNvPr>
          <p:cNvSpPr/>
          <p:nvPr/>
        </p:nvSpPr>
        <p:spPr>
          <a:xfrm flipV="1">
            <a:off x="0" y="1834816"/>
            <a:ext cx="6615113" cy="3308684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/>
          </a:p>
        </p:txBody>
      </p:sp>
      <p:sp>
        <p:nvSpPr>
          <p:cNvPr id="5" name="Rectangle 4"/>
          <p:cNvSpPr/>
          <p:nvPr/>
        </p:nvSpPr>
        <p:spPr>
          <a:xfrm>
            <a:off x="1917039" y="1290745"/>
            <a:ext cx="323588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spc="225" dirty="0">
                <a:solidFill>
                  <a:srgbClr val="FFFFFF"/>
                </a:solidFill>
                <a:latin typeface="Trebuchet MS" panose="020B0603020202020204" pitchFamily="34" charset="0"/>
                <a:ea typeface="MS PGothic" charset="0"/>
                <a:cs typeface="Arial" panose="020B0604020202020204" pitchFamily="34" charset="0"/>
              </a:rPr>
              <a:t>Thank You</a:t>
            </a:r>
            <a:endParaRPr lang="en-US" sz="4500" b="1" spc="225" dirty="0">
              <a:solidFill>
                <a:srgbClr val="FFFFFF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9143" y="1944722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50"/>
              </a:spcAft>
            </a:pPr>
            <a:r>
              <a:rPr lang="en-US" i="1" spc="225" dirty="0">
                <a:solidFill>
                  <a:srgbClr val="FFFFFF"/>
                </a:solidFill>
                <a:cs typeface="Arial" panose="020B0604020202020204" pitchFamily="34" charset="0"/>
              </a:rPr>
              <a:t>Connect</a:t>
            </a:r>
            <a:r>
              <a:rPr lang="en-US" sz="1350" i="1" spc="225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sz="1500" i="1" spc="225" dirty="0">
                <a:solidFill>
                  <a:srgbClr val="FFFFFF"/>
                </a:solidFill>
                <a:cs typeface="Arial" panose="020B0604020202020204" pitchFamily="34" charset="0"/>
              </a:rPr>
              <a:t>with Jason Young</a:t>
            </a:r>
          </a:p>
        </p:txBody>
      </p:sp>
      <p:sp>
        <p:nvSpPr>
          <p:cNvPr id="7" name="Rectangle 6"/>
          <p:cNvSpPr/>
          <p:nvPr/>
        </p:nvSpPr>
        <p:spPr>
          <a:xfrm>
            <a:off x="2467011" y="2504782"/>
            <a:ext cx="4224179" cy="174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75"/>
              </a:spcAft>
            </a:pPr>
            <a:r>
              <a:rPr lang="en-US" sz="1500" b="1" dirty="0">
                <a:solidFill>
                  <a:srgbClr val="FFFFFF"/>
                </a:solidFill>
                <a:cs typeface="Arial" panose="020B0604020202020204" pitchFamily="34" charset="0"/>
              </a:rPr>
              <a:t>Phone	: (972) 965-9205</a:t>
            </a:r>
          </a:p>
          <a:p>
            <a:pPr>
              <a:spcAft>
                <a:spcPts val="1875"/>
              </a:spcAft>
            </a:pPr>
            <a:r>
              <a:rPr lang="en-US" sz="1500" b="1" dirty="0">
                <a:solidFill>
                  <a:srgbClr val="FFFFFF"/>
                </a:solidFill>
                <a:cs typeface="Arial" panose="020B0604020202020204" pitchFamily="34" charset="0"/>
              </a:rPr>
              <a:t>Email	: </a:t>
            </a:r>
            <a:r>
              <a:rPr lang="en-US" sz="1500" b="1" dirty="0" err="1">
                <a:solidFill>
                  <a:srgbClr val="FFFFFF"/>
                </a:solidFill>
                <a:cs typeface="Arial" panose="020B0604020202020204" pitchFamily="34" charset="0"/>
              </a:rPr>
              <a:t>jason@culturetopia.com</a:t>
            </a:r>
            <a:endParaRPr lang="en-US" sz="15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>
              <a:spcAft>
                <a:spcPts val="1875"/>
              </a:spcAft>
            </a:pPr>
            <a:r>
              <a:rPr lang="en-US" sz="1500" b="1" dirty="0">
                <a:solidFill>
                  <a:srgbClr val="FFFFFF"/>
                </a:solidFill>
                <a:cs typeface="Arial" panose="020B0604020202020204" pitchFamily="34" charset="0"/>
              </a:rPr>
              <a:t>Web	: </a:t>
            </a:r>
            <a:r>
              <a:rPr lang="en-US" sz="1500" b="1" dirty="0" err="1">
                <a:solidFill>
                  <a:srgbClr val="FFFFFF"/>
                </a:solidFill>
                <a:cs typeface="Arial" panose="020B0604020202020204" pitchFamily="34" charset="0"/>
              </a:rPr>
              <a:t>www.culturetopia.com</a:t>
            </a:r>
            <a:endParaRPr lang="en-US" sz="15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>
              <a:spcAft>
                <a:spcPts val="1875"/>
              </a:spcAft>
            </a:pPr>
            <a:r>
              <a:rPr lang="en-US" sz="1500" b="1" dirty="0">
                <a:solidFill>
                  <a:srgbClr val="FFFFFF"/>
                </a:solidFill>
                <a:cs typeface="Arial" panose="020B0604020202020204" pitchFamily="34" charset="0"/>
              </a:rPr>
              <a:t>Twitter	: @Culturetopia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BE473D-F921-4BD8-84A8-7C8C7C88A94D}"/>
              </a:ext>
            </a:extLst>
          </p:cNvPr>
          <p:cNvGrpSpPr/>
          <p:nvPr/>
        </p:nvGrpSpPr>
        <p:grpSpPr>
          <a:xfrm>
            <a:off x="1996726" y="2484279"/>
            <a:ext cx="353216" cy="353219"/>
            <a:chOff x="5919431" y="3171825"/>
            <a:chExt cx="233890" cy="233892"/>
          </a:xfrm>
        </p:grpSpPr>
        <p:sp>
          <p:nvSpPr>
            <p:cNvPr id="8" name="4 Elipse"/>
            <p:cNvSpPr>
              <a:spLocks noChangeAspect="1"/>
            </p:cNvSpPr>
            <p:nvPr/>
          </p:nvSpPr>
          <p:spPr bwMode="auto">
            <a:xfrm>
              <a:off x="5919431" y="3171825"/>
              <a:ext cx="233890" cy="233892"/>
            </a:xfrm>
            <a:prstGeom prst="ellips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  <a:extLst/>
          </p:spPr>
          <p:txBody>
            <a:bodyPr lIns="0" tIns="0" rIns="0" bIns="0" rtlCol="0" anchor="ctr"/>
            <a:lstStyle/>
            <a:p>
              <a:pPr algn="ctr" defTabSz="685505">
                <a:defRPr/>
              </a:pPr>
              <a:endParaRPr lang="es-SV" sz="1200" kern="0">
                <a:solidFill>
                  <a:schemeClr val="bg1"/>
                </a:solidFill>
                <a:ea typeface="Open Sans Extrabold" panose="020B0906030804020204" pitchFamily="34" charset="0"/>
                <a:cs typeface="Arial Narrow"/>
              </a:endParaRPr>
            </a:p>
          </p:txBody>
        </p:sp>
        <p:sp>
          <p:nvSpPr>
            <p:cNvPr id="9" name="Freeform 22"/>
            <p:cNvSpPr>
              <a:spLocks noEditPoints="1"/>
            </p:cNvSpPr>
            <p:nvPr/>
          </p:nvSpPr>
          <p:spPr bwMode="auto">
            <a:xfrm>
              <a:off x="5996952" y="3223695"/>
              <a:ext cx="78848" cy="130152"/>
            </a:xfrm>
            <a:custGeom>
              <a:avLst/>
              <a:gdLst>
                <a:gd name="T0" fmla="*/ 104 w 124"/>
                <a:gd name="T1" fmla="*/ 0 h 204"/>
                <a:gd name="T2" fmla="*/ 20 w 124"/>
                <a:gd name="T3" fmla="*/ 0 h 204"/>
                <a:gd name="T4" fmla="*/ 0 w 124"/>
                <a:gd name="T5" fmla="*/ 20 h 204"/>
                <a:gd name="T6" fmla="*/ 0 w 124"/>
                <a:gd name="T7" fmla="*/ 184 h 204"/>
                <a:gd name="T8" fmla="*/ 20 w 124"/>
                <a:gd name="T9" fmla="*/ 204 h 204"/>
                <a:gd name="T10" fmla="*/ 104 w 124"/>
                <a:gd name="T11" fmla="*/ 204 h 204"/>
                <a:gd name="T12" fmla="*/ 124 w 124"/>
                <a:gd name="T13" fmla="*/ 184 h 204"/>
                <a:gd name="T14" fmla="*/ 124 w 124"/>
                <a:gd name="T15" fmla="*/ 20 h 204"/>
                <a:gd name="T16" fmla="*/ 104 w 124"/>
                <a:gd name="T17" fmla="*/ 0 h 204"/>
                <a:gd name="T18" fmla="*/ 116 w 124"/>
                <a:gd name="T19" fmla="*/ 184 h 204"/>
                <a:gd name="T20" fmla="*/ 104 w 124"/>
                <a:gd name="T21" fmla="*/ 196 h 204"/>
                <a:gd name="T22" fmla="*/ 20 w 124"/>
                <a:gd name="T23" fmla="*/ 196 h 204"/>
                <a:gd name="T24" fmla="*/ 8 w 124"/>
                <a:gd name="T25" fmla="*/ 184 h 204"/>
                <a:gd name="T26" fmla="*/ 8 w 124"/>
                <a:gd name="T27" fmla="*/ 20 h 204"/>
                <a:gd name="T28" fmla="*/ 20 w 124"/>
                <a:gd name="T29" fmla="*/ 8 h 204"/>
                <a:gd name="T30" fmla="*/ 104 w 124"/>
                <a:gd name="T31" fmla="*/ 8 h 204"/>
                <a:gd name="T32" fmla="*/ 116 w 124"/>
                <a:gd name="T33" fmla="*/ 20 h 204"/>
                <a:gd name="T34" fmla="*/ 116 w 124"/>
                <a:gd name="T35" fmla="*/ 184 h 204"/>
                <a:gd name="T36" fmla="*/ 51 w 124"/>
                <a:gd name="T37" fmla="*/ 20 h 204"/>
                <a:gd name="T38" fmla="*/ 47 w 124"/>
                <a:gd name="T39" fmla="*/ 16 h 204"/>
                <a:gd name="T40" fmla="*/ 43 w 124"/>
                <a:gd name="T41" fmla="*/ 20 h 204"/>
                <a:gd name="T42" fmla="*/ 47 w 124"/>
                <a:gd name="T43" fmla="*/ 24 h 204"/>
                <a:gd name="T44" fmla="*/ 51 w 124"/>
                <a:gd name="T45" fmla="*/ 20 h 204"/>
                <a:gd name="T46" fmla="*/ 80 w 124"/>
                <a:gd name="T47" fmla="*/ 16 h 204"/>
                <a:gd name="T48" fmla="*/ 60 w 124"/>
                <a:gd name="T49" fmla="*/ 16 h 204"/>
                <a:gd name="T50" fmla="*/ 56 w 124"/>
                <a:gd name="T51" fmla="*/ 20 h 204"/>
                <a:gd name="T52" fmla="*/ 60 w 124"/>
                <a:gd name="T53" fmla="*/ 24 h 204"/>
                <a:gd name="T54" fmla="*/ 80 w 124"/>
                <a:gd name="T55" fmla="*/ 24 h 204"/>
                <a:gd name="T56" fmla="*/ 84 w 124"/>
                <a:gd name="T57" fmla="*/ 20 h 204"/>
                <a:gd name="T58" fmla="*/ 80 w 124"/>
                <a:gd name="T59" fmla="*/ 16 h 204"/>
                <a:gd name="T60" fmla="*/ 62 w 124"/>
                <a:gd name="T61" fmla="*/ 164 h 204"/>
                <a:gd name="T62" fmla="*/ 62 w 124"/>
                <a:gd name="T63" fmla="*/ 164 h 204"/>
                <a:gd name="T64" fmla="*/ 48 w 124"/>
                <a:gd name="T65" fmla="*/ 178 h 204"/>
                <a:gd name="T66" fmla="*/ 48 w 124"/>
                <a:gd name="T67" fmla="*/ 178 h 204"/>
                <a:gd name="T68" fmla="*/ 62 w 124"/>
                <a:gd name="T69" fmla="*/ 192 h 204"/>
                <a:gd name="T70" fmla="*/ 62 w 124"/>
                <a:gd name="T71" fmla="*/ 192 h 204"/>
                <a:gd name="T72" fmla="*/ 76 w 124"/>
                <a:gd name="T73" fmla="*/ 178 h 204"/>
                <a:gd name="T74" fmla="*/ 76 w 124"/>
                <a:gd name="T75" fmla="*/ 178 h 204"/>
                <a:gd name="T76" fmla="*/ 62 w 124"/>
                <a:gd name="T77" fmla="*/ 164 h 204"/>
                <a:gd name="T78" fmla="*/ 68 w 124"/>
                <a:gd name="T79" fmla="*/ 178 h 204"/>
                <a:gd name="T80" fmla="*/ 62 w 124"/>
                <a:gd name="T81" fmla="*/ 184 h 204"/>
                <a:gd name="T82" fmla="*/ 62 w 124"/>
                <a:gd name="T83" fmla="*/ 184 h 204"/>
                <a:gd name="T84" fmla="*/ 56 w 124"/>
                <a:gd name="T85" fmla="*/ 178 h 204"/>
                <a:gd name="T86" fmla="*/ 56 w 124"/>
                <a:gd name="T87" fmla="*/ 178 h 204"/>
                <a:gd name="T88" fmla="*/ 62 w 124"/>
                <a:gd name="T89" fmla="*/ 172 h 204"/>
                <a:gd name="T90" fmla="*/ 62 w 124"/>
                <a:gd name="T91" fmla="*/ 172 h 204"/>
                <a:gd name="T92" fmla="*/ 68 w 124"/>
                <a:gd name="T93" fmla="*/ 17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4" h="204">
                  <a:moveTo>
                    <a:pt x="104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95"/>
                    <a:pt x="9" y="204"/>
                    <a:pt x="20" y="204"/>
                  </a:cubicBezTo>
                  <a:cubicBezTo>
                    <a:pt x="104" y="204"/>
                    <a:pt x="104" y="204"/>
                    <a:pt x="104" y="204"/>
                  </a:cubicBezTo>
                  <a:cubicBezTo>
                    <a:pt x="115" y="204"/>
                    <a:pt x="124" y="195"/>
                    <a:pt x="124" y="184"/>
                  </a:cubicBezTo>
                  <a:cubicBezTo>
                    <a:pt x="124" y="20"/>
                    <a:pt x="124" y="20"/>
                    <a:pt x="124" y="20"/>
                  </a:cubicBezTo>
                  <a:cubicBezTo>
                    <a:pt x="124" y="9"/>
                    <a:pt x="115" y="0"/>
                    <a:pt x="104" y="0"/>
                  </a:cubicBezTo>
                  <a:close/>
                  <a:moveTo>
                    <a:pt x="116" y="184"/>
                  </a:moveTo>
                  <a:cubicBezTo>
                    <a:pt x="116" y="191"/>
                    <a:pt x="111" y="196"/>
                    <a:pt x="104" y="196"/>
                  </a:cubicBezTo>
                  <a:cubicBezTo>
                    <a:pt x="20" y="196"/>
                    <a:pt x="20" y="196"/>
                    <a:pt x="20" y="196"/>
                  </a:cubicBezTo>
                  <a:cubicBezTo>
                    <a:pt x="13" y="196"/>
                    <a:pt x="8" y="191"/>
                    <a:pt x="8" y="18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13"/>
                    <a:pt x="13" y="8"/>
                    <a:pt x="20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11" y="8"/>
                    <a:pt x="116" y="13"/>
                    <a:pt x="116" y="20"/>
                  </a:cubicBezTo>
                  <a:lnTo>
                    <a:pt x="116" y="184"/>
                  </a:lnTo>
                  <a:close/>
                  <a:moveTo>
                    <a:pt x="51" y="20"/>
                  </a:moveTo>
                  <a:cubicBezTo>
                    <a:pt x="51" y="18"/>
                    <a:pt x="49" y="16"/>
                    <a:pt x="47" y="16"/>
                  </a:cubicBezTo>
                  <a:cubicBezTo>
                    <a:pt x="44" y="16"/>
                    <a:pt x="43" y="18"/>
                    <a:pt x="43" y="20"/>
                  </a:cubicBezTo>
                  <a:cubicBezTo>
                    <a:pt x="43" y="22"/>
                    <a:pt x="44" y="24"/>
                    <a:pt x="47" y="24"/>
                  </a:cubicBezTo>
                  <a:cubicBezTo>
                    <a:pt x="49" y="24"/>
                    <a:pt x="51" y="22"/>
                    <a:pt x="51" y="20"/>
                  </a:cubicBezTo>
                  <a:close/>
                  <a:moveTo>
                    <a:pt x="80" y="16"/>
                  </a:moveTo>
                  <a:cubicBezTo>
                    <a:pt x="60" y="16"/>
                    <a:pt x="60" y="16"/>
                    <a:pt x="60" y="16"/>
                  </a:cubicBezTo>
                  <a:cubicBezTo>
                    <a:pt x="58" y="16"/>
                    <a:pt x="56" y="18"/>
                    <a:pt x="56" y="20"/>
                  </a:cubicBezTo>
                  <a:cubicBezTo>
                    <a:pt x="56" y="22"/>
                    <a:pt x="58" y="24"/>
                    <a:pt x="60" y="24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82" y="24"/>
                    <a:pt x="84" y="22"/>
                    <a:pt x="84" y="20"/>
                  </a:cubicBezTo>
                  <a:cubicBezTo>
                    <a:pt x="84" y="18"/>
                    <a:pt x="82" y="16"/>
                    <a:pt x="80" y="16"/>
                  </a:cubicBezTo>
                  <a:close/>
                  <a:moveTo>
                    <a:pt x="62" y="164"/>
                  </a:moveTo>
                  <a:cubicBezTo>
                    <a:pt x="62" y="164"/>
                    <a:pt x="62" y="164"/>
                    <a:pt x="62" y="164"/>
                  </a:cubicBezTo>
                  <a:cubicBezTo>
                    <a:pt x="54" y="164"/>
                    <a:pt x="48" y="170"/>
                    <a:pt x="48" y="178"/>
                  </a:cubicBezTo>
                  <a:cubicBezTo>
                    <a:pt x="48" y="178"/>
                    <a:pt x="48" y="178"/>
                    <a:pt x="48" y="178"/>
                  </a:cubicBezTo>
                  <a:cubicBezTo>
                    <a:pt x="48" y="186"/>
                    <a:pt x="54" y="192"/>
                    <a:pt x="62" y="192"/>
                  </a:cubicBezTo>
                  <a:cubicBezTo>
                    <a:pt x="62" y="192"/>
                    <a:pt x="62" y="192"/>
                    <a:pt x="62" y="192"/>
                  </a:cubicBezTo>
                  <a:cubicBezTo>
                    <a:pt x="70" y="192"/>
                    <a:pt x="76" y="186"/>
                    <a:pt x="76" y="178"/>
                  </a:cubicBezTo>
                  <a:cubicBezTo>
                    <a:pt x="76" y="178"/>
                    <a:pt x="76" y="178"/>
                    <a:pt x="76" y="178"/>
                  </a:cubicBezTo>
                  <a:cubicBezTo>
                    <a:pt x="76" y="170"/>
                    <a:pt x="70" y="164"/>
                    <a:pt x="62" y="164"/>
                  </a:cubicBezTo>
                  <a:close/>
                  <a:moveTo>
                    <a:pt x="68" y="178"/>
                  </a:moveTo>
                  <a:cubicBezTo>
                    <a:pt x="68" y="181"/>
                    <a:pt x="65" y="184"/>
                    <a:pt x="62" y="184"/>
                  </a:cubicBezTo>
                  <a:cubicBezTo>
                    <a:pt x="62" y="184"/>
                    <a:pt x="62" y="184"/>
                    <a:pt x="62" y="184"/>
                  </a:cubicBezTo>
                  <a:cubicBezTo>
                    <a:pt x="59" y="184"/>
                    <a:pt x="56" y="181"/>
                    <a:pt x="56" y="178"/>
                  </a:cubicBezTo>
                  <a:cubicBezTo>
                    <a:pt x="56" y="178"/>
                    <a:pt x="56" y="178"/>
                    <a:pt x="56" y="178"/>
                  </a:cubicBezTo>
                  <a:cubicBezTo>
                    <a:pt x="56" y="175"/>
                    <a:pt x="59" y="172"/>
                    <a:pt x="62" y="172"/>
                  </a:cubicBezTo>
                  <a:cubicBezTo>
                    <a:pt x="62" y="172"/>
                    <a:pt x="62" y="172"/>
                    <a:pt x="62" y="172"/>
                  </a:cubicBezTo>
                  <a:cubicBezTo>
                    <a:pt x="65" y="172"/>
                    <a:pt x="68" y="175"/>
                    <a:pt x="68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03C431-34D1-4DA0-A866-822610A04A94}"/>
              </a:ext>
            </a:extLst>
          </p:cNvPr>
          <p:cNvGrpSpPr/>
          <p:nvPr/>
        </p:nvGrpSpPr>
        <p:grpSpPr>
          <a:xfrm>
            <a:off x="1996726" y="2938497"/>
            <a:ext cx="353216" cy="353219"/>
            <a:chOff x="5919431" y="3597275"/>
            <a:chExt cx="233890" cy="233892"/>
          </a:xfrm>
        </p:grpSpPr>
        <p:sp>
          <p:nvSpPr>
            <p:cNvPr id="10" name="4 Elipse"/>
            <p:cNvSpPr>
              <a:spLocks noChangeAspect="1"/>
            </p:cNvSpPr>
            <p:nvPr/>
          </p:nvSpPr>
          <p:spPr bwMode="auto">
            <a:xfrm>
              <a:off x="5919431" y="3597275"/>
              <a:ext cx="233890" cy="233892"/>
            </a:xfrm>
            <a:prstGeom prst="ellips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  <a:extLst/>
          </p:spPr>
          <p:txBody>
            <a:bodyPr lIns="0" tIns="0" rIns="0" bIns="0" rtlCol="0" anchor="ctr"/>
            <a:lstStyle/>
            <a:p>
              <a:pPr algn="ctr" defTabSz="685505">
                <a:defRPr/>
              </a:pPr>
              <a:endParaRPr lang="es-SV" sz="1200" kern="0">
                <a:solidFill>
                  <a:schemeClr val="bg1"/>
                </a:solidFill>
                <a:ea typeface="Open Sans Extrabold" panose="020B0906030804020204" pitchFamily="34" charset="0"/>
                <a:cs typeface="Arial Narrow"/>
              </a:endParaRPr>
            </a:p>
          </p:txBody>
        </p:sp>
        <p:sp>
          <p:nvSpPr>
            <p:cNvPr id="11" name="Freeform 32"/>
            <p:cNvSpPr>
              <a:spLocks noEditPoints="1"/>
            </p:cNvSpPr>
            <p:nvPr/>
          </p:nvSpPr>
          <p:spPr bwMode="auto">
            <a:xfrm>
              <a:off x="5969808" y="3670565"/>
              <a:ext cx="133136" cy="87312"/>
            </a:xfrm>
            <a:custGeom>
              <a:avLst/>
              <a:gdLst>
                <a:gd name="T0" fmla="*/ 188 w 200"/>
                <a:gd name="T1" fmla="*/ 0 h 132"/>
                <a:gd name="T2" fmla="*/ 12 w 200"/>
                <a:gd name="T3" fmla="*/ 0 h 132"/>
                <a:gd name="T4" fmla="*/ 0 w 200"/>
                <a:gd name="T5" fmla="*/ 12 h 132"/>
                <a:gd name="T6" fmla="*/ 0 w 200"/>
                <a:gd name="T7" fmla="*/ 120 h 132"/>
                <a:gd name="T8" fmla="*/ 12 w 200"/>
                <a:gd name="T9" fmla="*/ 132 h 132"/>
                <a:gd name="T10" fmla="*/ 188 w 200"/>
                <a:gd name="T11" fmla="*/ 132 h 132"/>
                <a:gd name="T12" fmla="*/ 200 w 200"/>
                <a:gd name="T13" fmla="*/ 120 h 132"/>
                <a:gd name="T14" fmla="*/ 200 w 200"/>
                <a:gd name="T15" fmla="*/ 12 h 132"/>
                <a:gd name="T16" fmla="*/ 188 w 200"/>
                <a:gd name="T17" fmla="*/ 0 h 132"/>
                <a:gd name="T18" fmla="*/ 100 w 200"/>
                <a:gd name="T19" fmla="*/ 71 h 132"/>
                <a:gd name="T20" fmla="*/ 15 w 200"/>
                <a:gd name="T21" fmla="*/ 8 h 132"/>
                <a:gd name="T22" fmla="*/ 185 w 200"/>
                <a:gd name="T23" fmla="*/ 8 h 132"/>
                <a:gd name="T24" fmla="*/ 100 w 200"/>
                <a:gd name="T25" fmla="*/ 71 h 132"/>
                <a:gd name="T26" fmla="*/ 69 w 200"/>
                <a:gd name="T27" fmla="*/ 58 h 132"/>
                <a:gd name="T28" fmla="*/ 8 w 200"/>
                <a:gd name="T29" fmla="*/ 118 h 132"/>
                <a:gd name="T30" fmla="*/ 8 w 200"/>
                <a:gd name="T31" fmla="*/ 13 h 132"/>
                <a:gd name="T32" fmla="*/ 69 w 200"/>
                <a:gd name="T33" fmla="*/ 58 h 132"/>
                <a:gd name="T34" fmla="*/ 75 w 200"/>
                <a:gd name="T35" fmla="*/ 63 h 132"/>
                <a:gd name="T36" fmla="*/ 100 w 200"/>
                <a:gd name="T37" fmla="*/ 81 h 132"/>
                <a:gd name="T38" fmla="*/ 125 w 200"/>
                <a:gd name="T39" fmla="*/ 63 h 132"/>
                <a:gd name="T40" fmla="*/ 186 w 200"/>
                <a:gd name="T41" fmla="*/ 124 h 132"/>
                <a:gd name="T42" fmla="*/ 14 w 200"/>
                <a:gd name="T43" fmla="*/ 124 h 132"/>
                <a:gd name="T44" fmla="*/ 75 w 200"/>
                <a:gd name="T45" fmla="*/ 63 h 132"/>
                <a:gd name="T46" fmla="*/ 131 w 200"/>
                <a:gd name="T47" fmla="*/ 58 h 132"/>
                <a:gd name="T48" fmla="*/ 192 w 200"/>
                <a:gd name="T49" fmla="*/ 13 h 132"/>
                <a:gd name="T50" fmla="*/ 192 w 200"/>
                <a:gd name="T51" fmla="*/ 118 h 132"/>
                <a:gd name="T52" fmla="*/ 131 w 200"/>
                <a:gd name="T53" fmla="*/ 5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32">
                  <a:moveTo>
                    <a:pt x="188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7"/>
                    <a:pt x="5" y="132"/>
                    <a:pt x="12" y="132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95" y="132"/>
                    <a:pt x="200" y="127"/>
                    <a:pt x="200" y="120"/>
                  </a:cubicBezTo>
                  <a:cubicBezTo>
                    <a:pt x="200" y="12"/>
                    <a:pt x="200" y="12"/>
                    <a:pt x="200" y="12"/>
                  </a:cubicBezTo>
                  <a:cubicBezTo>
                    <a:pt x="200" y="5"/>
                    <a:pt x="195" y="0"/>
                    <a:pt x="188" y="0"/>
                  </a:cubicBezTo>
                  <a:close/>
                  <a:moveTo>
                    <a:pt x="100" y="71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5" y="8"/>
                    <a:pt x="185" y="8"/>
                    <a:pt x="185" y="8"/>
                  </a:cubicBezTo>
                  <a:lnTo>
                    <a:pt x="100" y="71"/>
                  </a:lnTo>
                  <a:close/>
                  <a:moveTo>
                    <a:pt x="69" y="58"/>
                  </a:moveTo>
                  <a:cubicBezTo>
                    <a:pt x="8" y="118"/>
                    <a:pt x="8" y="118"/>
                    <a:pt x="8" y="118"/>
                  </a:cubicBezTo>
                  <a:cubicBezTo>
                    <a:pt x="8" y="13"/>
                    <a:pt x="8" y="13"/>
                    <a:pt x="8" y="13"/>
                  </a:cubicBezTo>
                  <a:lnTo>
                    <a:pt x="69" y="58"/>
                  </a:lnTo>
                  <a:close/>
                  <a:moveTo>
                    <a:pt x="75" y="63"/>
                  </a:moveTo>
                  <a:cubicBezTo>
                    <a:pt x="100" y="81"/>
                    <a:pt x="100" y="81"/>
                    <a:pt x="100" y="81"/>
                  </a:cubicBezTo>
                  <a:cubicBezTo>
                    <a:pt x="125" y="63"/>
                    <a:pt x="125" y="63"/>
                    <a:pt x="125" y="63"/>
                  </a:cubicBezTo>
                  <a:cubicBezTo>
                    <a:pt x="186" y="124"/>
                    <a:pt x="186" y="124"/>
                    <a:pt x="186" y="124"/>
                  </a:cubicBezTo>
                  <a:cubicBezTo>
                    <a:pt x="14" y="124"/>
                    <a:pt x="14" y="124"/>
                    <a:pt x="14" y="124"/>
                  </a:cubicBezTo>
                  <a:lnTo>
                    <a:pt x="75" y="63"/>
                  </a:lnTo>
                  <a:close/>
                  <a:moveTo>
                    <a:pt x="131" y="58"/>
                  </a:moveTo>
                  <a:cubicBezTo>
                    <a:pt x="192" y="13"/>
                    <a:pt x="192" y="13"/>
                    <a:pt x="192" y="13"/>
                  </a:cubicBezTo>
                  <a:cubicBezTo>
                    <a:pt x="192" y="118"/>
                    <a:pt x="192" y="118"/>
                    <a:pt x="192" y="118"/>
                  </a:cubicBezTo>
                  <a:lnTo>
                    <a:pt x="131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A0E8A3-186B-45BB-A37A-D2DC67871DC2}"/>
              </a:ext>
            </a:extLst>
          </p:cNvPr>
          <p:cNvGrpSpPr/>
          <p:nvPr/>
        </p:nvGrpSpPr>
        <p:grpSpPr>
          <a:xfrm>
            <a:off x="1996726" y="3404145"/>
            <a:ext cx="353216" cy="353219"/>
            <a:chOff x="5919431" y="4038600"/>
            <a:chExt cx="233890" cy="233892"/>
          </a:xfrm>
        </p:grpSpPr>
        <p:sp>
          <p:nvSpPr>
            <p:cNvPr id="12" name="4 Elipse"/>
            <p:cNvSpPr>
              <a:spLocks noChangeAspect="1"/>
            </p:cNvSpPr>
            <p:nvPr/>
          </p:nvSpPr>
          <p:spPr bwMode="auto">
            <a:xfrm>
              <a:off x="5919431" y="4038600"/>
              <a:ext cx="233890" cy="233892"/>
            </a:xfrm>
            <a:prstGeom prst="ellips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  <a:extLst/>
          </p:spPr>
          <p:txBody>
            <a:bodyPr lIns="0" tIns="0" rIns="0" bIns="0" rtlCol="0" anchor="ctr"/>
            <a:lstStyle/>
            <a:p>
              <a:pPr algn="ctr" defTabSz="685505">
                <a:defRPr/>
              </a:pPr>
              <a:endParaRPr lang="es-SV" sz="1200" kern="0">
                <a:solidFill>
                  <a:schemeClr val="bg1"/>
                </a:solidFill>
                <a:ea typeface="Open Sans Extrabold" panose="020B0906030804020204" pitchFamily="34" charset="0"/>
                <a:cs typeface="Arial Narrow"/>
              </a:endParaRPr>
            </a:p>
          </p:txBody>
        </p:sp>
        <p:sp>
          <p:nvSpPr>
            <p:cNvPr id="13" name="Freeform 54"/>
            <p:cNvSpPr>
              <a:spLocks noEditPoints="1"/>
            </p:cNvSpPr>
            <p:nvPr/>
          </p:nvSpPr>
          <p:spPr bwMode="auto">
            <a:xfrm>
              <a:off x="5970402" y="4089573"/>
              <a:ext cx="131948" cy="131946"/>
            </a:xfrm>
            <a:custGeom>
              <a:avLst/>
              <a:gdLst>
                <a:gd name="T0" fmla="*/ 100 w 200"/>
                <a:gd name="T1" fmla="*/ 0 h 200"/>
                <a:gd name="T2" fmla="*/ 100 w 200"/>
                <a:gd name="T3" fmla="*/ 0 h 200"/>
                <a:gd name="T4" fmla="*/ 100 w 200"/>
                <a:gd name="T5" fmla="*/ 200 h 200"/>
                <a:gd name="T6" fmla="*/ 100 w 200"/>
                <a:gd name="T7" fmla="*/ 200 h 200"/>
                <a:gd name="T8" fmla="*/ 200 w 200"/>
                <a:gd name="T9" fmla="*/ 100 h 200"/>
                <a:gd name="T10" fmla="*/ 104 w 200"/>
                <a:gd name="T11" fmla="*/ 59 h 200"/>
                <a:gd name="T12" fmla="*/ 140 w 200"/>
                <a:gd name="T13" fmla="*/ 96 h 200"/>
                <a:gd name="T14" fmla="*/ 104 w 200"/>
                <a:gd name="T15" fmla="*/ 59 h 200"/>
                <a:gd name="T16" fmla="*/ 104 w 200"/>
                <a:gd name="T17" fmla="*/ 8 h 200"/>
                <a:gd name="T18" fmla="*/ 104 w 200"/>
                <a:gd name="T19" fmla="*/ 51 h 200"/>
                <a:gd name="T20" fmla="*/ 96 w 200"/>
                <a:gd name="T21" fmla="*/ 51 h 200"/>
                <a:gd name="T22" fmla="*/ 96 w 200"/>
                <a:gd name="T23" fmla="*/ 8 h 200"/>
                <a:gd name="T24" fmla="*/ 96 w 200"/>
                <a:gd name="T25" fmla="*/ 96 h 200"/>
                <a:gd name="T26" fmla="*/ 65 w 200"/>
                <a:gd name="T27" fmla="*/ 55 h 200"/>
                <a:gd name="T28" fmla="*/ 52 w 200"/>
                <a:gd name="T29" fmla="*/ 96 h 200"/>
                <a:gd name="T30" fmla="*/ 29 w 200"/>
                <a:gd name="T31" fmla="*/ 41 h 200"/>
                <a:gd name="T32" fmla="*/ 52 w 200"/>
                <a:gd name="T33" fmla="*/ 96 h 200"/>
                <a:gd name="T34" fmla="*/ 57 w 200"/>
                <a:gd name="T35" fmla="*/ 146 h 200"/>
                <a:gd name="T36" fmla="*/ 8 w 200"/>
                <a:gd name="T37" fmla="*/ 104 h 200"/>
                <a:gd name="T38" fmla="*/ 60 w 200"/>
                <a:gd name="T39" fmla="*/ 104 h 200"/>
                <a:gd name="T40" fmla="*/ 96 w 200"/>
                <a:gd name="T41" fmla="*/ 140 h 200"/>
                <a:gd name="T42" fmla="*/ 60 w 200"/>
                <a:gd name="T43" fmla="*/ 104 h 200"/>
                <a:gd name="T44" fmla="*/ 96 w 200"/>
                <a:gd name="T45" fmla="*/ 191 h 200"/>
                <a:gd name="T46" fmla="*/ 96 w 200"/>
                <a:gd name="T47" fmla="*/ 148 h 200"/>
                <a:gd name="T48" fmla="*/ 104 w 200"/>
                <a:gd name="T49" fmla="*/ 148 h 200"/>
                <a:gd name="T50" fmla="*/ 104 w 200"/>
                <a:gd name="T51" fmla="*/ 191 h 200"/>
                <a:gd name="T52" fmla="*/ 104 w 200"/>
                <a:gd name="T53" fmla="*/ 104 h 200"/>
                <a:gd name="T54" fmla="*/ 135 w 200"/>
                <a:gd name="T55" fmla="*/ 144 h 200"/>
                <a:gd name="T56" fmla="*/ 148 w 200"/>
                <a:gd name="T57" fmla="*/ 104 h 200"/>
                <a:gd name="T58" fmla="*/ 171 w 200"/>
                <a:gd name="T59" fmla="*/ 158 h 200"/>
                <a:gd name="T60" fmla="*/ 148 w 200"/>
                <a:gd name="T61" fmla="*/ 104 h 200"/>
                <a:gd name="T62" fmla="*/ 143 w 200"/>
                <a:gd name="T63" fmla="*/ 53 h 200"/>
                <a:gd name="T64" fmla="*/ 192 w 200"/>
                <a:gd name="T65" fmla="*/ 96 h 200"/>
                <a:gd name="T66" fmla="*/ 166 w 200"/>
                <a:gd name="T67" fmla="*/ 35 h 200"/>
                <a:gd name="T68" fmla="*/ 121 w 200"/>
                <a:gd name="T69" fmla="*/ 10 h 200"/>
                <a:gd name="T70" fmla="*/ 78 w 200"/>
                <a:gd name="T71" fmla="*/ 10 h 200"/>
                <a:gd name="T72" fmla="*/ 34 w 200"/>
                <a:gd name="T73" fmla="*/ 35 h 200"/>
                <a:gd name="T74" fmla="*/ 34 w 200"/>
                <a:gd name="T75" fmla="*/ 164 h 200"/>
                <a:gd name="T76" fmla="*/ 78 w 200"/>
                <a:gd name="T77" fmla="*/ 189 h 200"/>
                <a:gd name="T78" fmla="*/ 121 w 200"/>
                <a:gd name="T79" fmla="*/ 189 h 200"/>
                <a:gd name="T80" fmla="*/ 166 w 200"/>
                <a:gd name="T81" fmla="*/ 16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4"/>
                    <a:pt x="0" y="100"/>
                  </a:cubicBezTo>
                  <a:cubicBezTo>
                    <a:pt x="0" y="155"/>
                    <a:pt x="45" y="199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00" y="200"/>
                    <a:pt x="100" y="200"/>
                    <a:pt x="100" y="200"/>
                  </a:cubicBezTo>
                  <a:cubicBezTo>
                    <a:pt x="155" y="200"/>
                    <a:pt x="200" y="155"/>
                    <a:pt x="200" y="100"/>
                  </a:cubicBezTo>
                  <a:cubicBezTo>
                    <a:pt x="200" y="44"/>
                    <a:pt x="155" y="0"/>
                    <a:pt x="100" y="0"/>
                  </a:cubicBezTo>
                  <a:close/>
                  <a:moveTo>
                    <a:pt x="104" y="59"/>
                  </a:moveTo>
                  <a:cubicBezTo>
                    <a:pt x="115" y="59"/>
                    <a:pt x="125" y="58"/>
                    <a:pt x="135" y="55"/>
                  </a:cubicBezTo>
                  <a:cubicBezTo>
                    <a:pt x="138" y="67"/>
                    <a:pt x="140" y="81"/>
                    <a:pt x="140" y="96"/>
                  </a:cubicBezTo>
                  <a:cubicBezTo>
                    <a:pt x="104" y="96"/>
                    <a:pt x="104" y="96"/>
                    <a:pt x="104" y="96"/>
                  </a:cubicBezTo>
                  <a:lnTo>
                    <a:pt x="104" y="59"/>
                  </a:lnTo>
                  <a:close/>
                  <a:moveTo>
                    <a:pt x="104" y="51"/>
                  </a:moveTo>
                  <a:cubicBezTo>
                    <a:pt x="104" y="8"/>
                    <a:pt x="104" y="8"/>
                    <a:pt x="104" y="8"/>
                  </a:cubicBezTo>
                  <a:cubicBezTo>
                    <a:pt x="115" y="11"/>
                    <a:pt x="126" y="26"/>
                    <a:pt x="133" y="48"/>
                  </a:cubicBezTo>
                  <a:cubicBezTo>
                    <a:pt x="123" y="50"/>
                    <a:pt x="114" y="51"/>
                    <a:pt x="104" y="51"/>
                  </a:cubicBezTo>
                  <a:close/>
                  <a:moveTo>
                    <a:pt x="96" y="8"/>
                  </a:moveTo>
                  <a:cubicBezTo>
                    <a:pt x="96" y="51"/>
                    <a:pt x="96" y="51"/>
                    <a:pt x="96" y="51"/>
                  </a:cubicBezTo>
                  <a:cubicBezTo>
                    <a:pt x="86" y="51"/>
                    <a:pt x="76" y="50"/>
                    <a:pt x="67" y="48"/>
                  </a:cubicBezTo>
                  <a:cubicBezTo>
                    <a:pt x="74" y="25"/>
                    <a:pt x="85" y="11"/>
                    <a:pt x="96" y="8"/>
                  </a:cubicBezTo>
                  <a:close/>
                  <a:moveTo>
                    <a:pt x="96" y="59"/>
                  </a:moveTo>
                  <a:cubicBezTo>
                    <a:pt x="96" y="96"/>
                    <a:pt x="96" y="96"/>
                    <a:pt x="96" y="9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60" y="81"/>
                    <a:pt x="62" y="67"/>
                    <a:pt x="65" y="55"/>
                  </a:cubicBezTo>
                  <a:cubicBezTo>
                    <a:pt x="75" y="58"/>
                    <a:pt x="85" y="59"/>
                    <a:pt x="96" y="59"/>
                  </a:cubicBezTo>
                  <a:close/>
                  <a:moveTo>
                    <a:pt x="52" y="96"/>
                  </a:moveTo>
                  <a:cubicBezTo>
                    <a:pt x="8" y="96"/>
                    <a:pt x="8" y="96"/>
                    <a:pt x="8" y="96"/>
                  </a:cubicBezTo>
                  <a:cubicBezTo>
                    <a:pt x="9" y="75"/>
                    <a:pt x="17" y="56"/>
                    <a:pt x="29" y="41"/>
                  </a:cubicBezTo>
                  <a:cubicBezTo>
                    <a:pt x="38" y="46"/>
                    <a:pt x="47" y="50"/>
                    <a:pt x="57" y="53"/>
                  </a:cubicBezTo>
                  <a:cubicBezTo>
                    <a:pt x="54" y="66"/>
                    <a:pt x="52" y="80"/>
                    <a:pt x="52" y="96"/>
                  </a:cubicBezTo>
                  <a:close/>
                  <a:moveTo>
                    <a:pt x="52" y="104"/>
                  </a:moveTo>
                  <a:cubicBezTo>
                    <a:pt x="52" y="119"/>
                    <a:pt x="54" y="133"/>
                    <a:pt x="57" y="146"/>
                  </a:cubicBezTo>
                  <a:cubicBezTo>
                    <a:pt x="47" y="149"/>
                    <a:pt x="38" y="153"/>
                    <a:pt x="29" y="158"/>
                  </a:cubicBezTo>
                  <a:cubicBezTo>
                    <a:pt x="17" y="143"/>
                    <a:pt x="9" y="124"/>
                    <a:pt x="8" y="104"/>
                  </a:cubicBezTo>
                  <a:lnTo>
                    <a:pt x="52" y="104"/>
                  </a:lnTo>
                  <a:close/>
                  <a:moveTo>
                    <a:pt x="60" y="104"/>
                  </a:moveTo>
                  <a:cubicBezTo>
                    <a:pt x="96" y="104"/>
                    <a:pt x="96" y="104"/>
                    <a:pt x="96" y="104"/>
                  </a:cubicBezTo>
                  <a:cubicBezTo>
                    <a:pt x="96" y="140"/>
                    <a:pt x="96" y="140"/>
                    <a:pt x="96" y="140"/>
                  </a:cubicBezTo>
                  <a:cubicBezTo>
                    <a:pt x="85" y="140"/>
                    <a:pt x="75" y="141"/>
                    <a:pt x="65" y="144"/>
                  </a:cubicBezTo>
                  <a:cubicBezTo>
                    <a:pt x="62" y="132"/>
                    <a:pt x="60" y="118"/>
                    <a:pt x="60" y="104"/>
                  </a:cubicBezTo>
                  <a:close/>
                  <a:moveTo>
                    <a:pt x="96" y="148"/>
                  </a:moveTo>
                  <a:cubicBezTo>
                    <a:pt x="96" y="191"/>
                    <a:pt x="96" y="191"/>
                    <a:pt x="96" y="191"/>
                  </a:cubicBezTo>
                  <a:cubicBezTo>
                    <a:pt x="85" y="188"/>
                    <a:pt x="74" y="174"/>
                    <a:pt x="67" y="152"/>
                  </a:cubicBezTo>
                  <a:cubicBezTo>
                    <a:pt x="76" y="149"/>
                    <a:pt x="86" y="148"/>
                    <a:pt x="96" y="148"/>
                  </a:cubicBezTo>
                  <a:close/>
                  <a:moveTo>
                    <a:pt x="104" y="191"/>
                  </a:moveTo>
                  <a:cubicBezTo>
                    <a:pt x="104" y="148"/>
                    <a:pt x="104" y="148"/>
                    <a:pt x="104" y="148"/>
                  </a:cubicBezTo>
                  <a:cubicBezTo>
                    <a:pt x="114" y="148"/>
                    <a:pt x="123" y="149"/>
                    <a:pt x="133" y="152"/>
                  </a:cubicBezTo>
                  <a:cubicBezTo>
                    <a:pt x="126" y="174"/>
                    <a:pt x="115" y="188"/>
                    <a:pt x="104" y="191"/>
                  </a:cubicBezTo>
                  <a:close/>
                  <a:moveTo>
                    <a:pt x="104" y="140"/>
                  </a:moveTo>
                  <a:cubicBezTo>
                    <a:pt x="104" y="104"/>
                    <a:pt x="104" y="104"/>
                    <a:pt x="104" y="104"/>
                  </a:cubicBezTo>
                  <a:cubicBezTo>
                    <a:pt x="140" y="104"/>
                    <a:pt x="140" y="104"/>
                    <a:pt x="140" y="104"/>
                  </a:cubicBezTo>
                  <a:cubicBezTo>
                    <a:pt x="140" y="118"/>
                    <a:pt x="138" y="132"/>
                    <a:pt x="135" y="144"/>
                  </a:cubicBezTo>
                  <a:cubicBezTo>
                    <a:pt x="125" y="141"/>
                    <a:pt x="115" y="140"/>
                    <a:pt x="104" y="140"/>
                  </a:cubicBezTo>
                  <a:close/>
                  <a:moveTo>
                    <a:pt x="148" y="104"/>
                  </a:moveTo>
                  <a:cubicBezTo>
                    <a:pt x="192" y="104"/>
                    <a:pt x="192" y="104"/>
                    <a:pt x="192" y="104"/>
                  </a:cubicBezTo>
                  <a:cubicBezTo>
                    <a:pt x="191" y="124"/>
                    <a:pt x="183" y="143"/>
                    <a:pt x="171" y="158"/>
                  </a:cubicBezTo>
                  <a:cubicBezTo>
                    <a:pt x="162" y="153"/>
                    <a:pt x="153" y="149"/>
                    <a:pt x="143" y="146"/>
                  </a:cubicBezTo>
                  <a:cubicBezTo>
                    <a:pt x="146" y="133"/>
                    <a:pt x="148" y="119"/>
                    <a:pt x="148" y="104"/>
                  </a:cubicBezTo>
                  <a:close/>
                  <a:moveTo>
                    <a:pt x="148" y="96"/>
                  </a:moveTo>
                  <a:cubicBezTo>
                    <a:pt x="148" y="80"/>
                    <a:pt x="146" y="66"/>
                    <a:pt x="143" y="53"/>
                  </a:cubicBezTo>
                  <a:cubicBezTo>
                    <a:pt x="153" y="50"/>
                    <a:pt x="162" y="46"/>
                    <a:pt x="171" y="41"/>
                  </a:cubicBezTo>
                  <a:cubicBezTo>
                    <a:pt x="183" y="56"/>
                    <a:pt x="191" y="75"/>
                    <a:pt x="192" y="96"/>
                  </a:cubicBezTo>
                  <a:lnTo>
                    <a:pt x="148" y="96"/>
                  </a:lnTo>
                  <a:close/>
                  <a:moveTo>
                    <a:pt x="166" y="35"/>
                  </a:moveTo>
                  <a:cubicBezTo>
                    <a:pt x="158" y="39"/>
                    <a:pt x="149" y="43"/>
                    <a:pt x="140" y="46"/>
                  </a:cubicBezTo>
                  <a:cubicBezTo>
                    <a:pt x="136" y="30"/>
                    <a:pt x="129" y="18"/>
                    <a:pt x="121" y="10"/>
                  </a:cubicBezTo>
                  <a:cubicBezTo>
                    <a:pt x="138" y="14"/>
                    <a:pt x="154" y="23"/>
                    <a:pt x="166" y="35"/>
                  </a:cubicBezTo>
                  <a:close/>
                  <a:moveTo>
                    <a:pt x="78" y="10"/>
                  </a:moveTo>
                  <a:cubicBezTo>
                    <a:pt x="71" y="18"/>
                    <a:pt x="64" y="30"/>
                    <a:pt x="59" y="45"/>
                  </a:cubicBezTo>
                  <a:cubicBezTo>
                    <a:pt x="51" y="43"/>
                    <a:pt x="42" y="39"/>
                    <a:pt x="34" y="35"/>
                  </a:cubicBezTo>
                  <a:cubicBezTo>
                    <a:pt x="46" y="23"/>
                    <a:pt x="61" y="14"/>
                    <a:pt x="78" y="10"/>
                  </a:cubicBezTo>
                  <a:close/>
                  <a:moveTo>
                    <a:pt x="34" y="164"/>
                  </a:moveTo>
                  <a:cubicBezTo>
                    <a:pt x="42" y="160"/>
                    <a:pt x="51" y="156"/>
                    <a:pt x="59" y="154"/>
                  </a:cubicBezTo>
                  <a:cubicBezTo>
                    <a:pt x="64" y="169"/>
                    <a:pt x="71" y="181"/>
                    <a:pt x="78" y="189"/>
                  </a:cubicBezTo>
                  <a:cubicBezTo>
                    <a:pt x="61" y="185"/>
                    <a:pt x="46" y="176"/>
                    <a:pt x="34" y="164"/>
                  </a:cubicBezTo>
                  <a:close/>
                  <a:moveTo>
                    <a:pt x="121" y="189"/>
                  </a:moveTo>
                  <a:cubicBezTo>
                    <a:pt x="129" y="181"/>
                    <a:pt x="136" y="169"/>
                    <a:pt x="140" y="154"/>
                  </a:cubicBezTo>
                  <a:cubicBezTo>
                    <a:pt x="149" y="156"/>
                    <a:pt x="158" y="160"/>
                    <a:pt x="166" y="164"/>
                  </a:cubicBezTo>
                  <a:cubicBezTo>
                    <a:pt x="154" y="176"/>
                    <a:pt x="138" y="185"/>
                    <a:pt x="121" y="1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22ADA89-7287-4ED5-B4C5-96BA416DA42D}"/>
              </a:ext>
            </a:extLst>
          </p:cNvPr>
          <p:cNvGrpSpPr/>
          <p:nvPr/>
        </p:nvGrpSpPr>
        <p:grpSpPr>
          <a:xfrm>
            <a:off x="1996726" y="3858364"/>
            <a:ext cx="353216" cy="353219"/>
            <a:chOff x="5919431" y="4489450"/>
            <a:chExt cx="233890" cy="233892"/>
          </a:xfrm>
        </p:grpSpPr>
        <p:sp>
          <p:nvSpPr>
            <p:cNvPr id="14" name="4 Elipse"/>
            <p:cNvSpPr>
              <a:spLocks noChangeAspect="1"/>
            </p:cNvSpPr>
            <p:nvPr/>
          </p:nvSpPr>
          <p:spPr bwMode="auto">
            <a:xfrm>
              <a:off x="5919431" y="4489450"/>
              <a:ext cx="233890" cy="233892"/>
            </a:xfrm>
            <a:prstGeom prst="ellips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miter lim="800000"/>
            </a:ln>
            <a:effectLst/>
            <a:extLst/>
          </p:spPr>
          <p:txBody>
            <a:bodyPr lIns="0" tIns="0" rIns="0" bIns="0" rtlCol="0" anchor="ctr"/>
            <a:lstStyle/>
            <a:p>
              <a:pPr algn="ctr" defTabSz="685505">
                <a:defRPr/>
              </a:pPr>
              <a:endParaRPr lang="es-SV" sz="1200" kern="0">
                <a:solidFill>
                  <a:schemeClr val="bg1"/>
                </a:solidFill>
                <a:ea typeface="Open Sans Extrabold" panose="020B0906030804020204" pitchFamily="34" charset="0"/>
                <a:cs typeface="Arial Narrow"/>
              </a:endParaRPr>
            </a:p>
          </p:txBody>
        </p:sp>
        <p:sp>
          <p:nvSpPr>
            <p:cNvPr id="15" name="Freeform 22"/>
            <p:cNvSpPr>
              <a:spLocks noEditPoints="1"/>
            </p:cNvSpPr>
            <p:nvPr/>
          </p:nvSpPr>
          <p:spPr bwMode="auto">
            <a:xfrm>
              <a:off x="5972910" y="4555589"/>
              <a:ext cx="126932" cy="101614"/>
            </a:xfrm>
            <a:custGeom>
              <a:avLst/>
              <a:gdLst>
                <a:gd name="T0" fmla="*/ 68 w 200"/>
                <a:gd name="T1" fmla="*/ 160 h 160"/>
                <a:gd name="T2" fmla="*/ 2 w 200"/>
                <a:gd name="T3" fmla="*/ 123 h 160"/>
                <a:gd name="T4" fmla="*/ 17 w 200"/>
                <a:gd name="T5" fmla="*/ 118 h 160"/>
                <a:gd name="T6" fmla="*/ 24 w 200"/>
                <a:gd name="T7" fmla="*/ 100 h 160"/>
                <a:gd name="T8" fmla="*/ 16 w 200"/>
                <a:gd name="T9" fmla="*/ 82 h 160"/>
                <a:gd name="T10" fmla="*/ 12 w 200"/>
                <a:gd name="T11" fmla="*/ 49 h 160"/>
                <a:gd name="T12" fmla="*/ 10 w 200"/>
                <a:gd name="T13" fmla="*/ 31 h 160"/>
                <a:gd name="T14" fmla="*/ 27 w 200"/>
                <a:gd name="T15" fmla="*/ 2 h 160"/>
                <a:gd name="T16" fmla="*/ 44 w 200"/>
                <a:gd name="T17" fmla="*/ 17 h 160"/>
                <a:gd name="T18" fmla="*/ 97 w 200"/>
                <a:gd name="T19" fmla="*/ 14 h 160"/>
                <a:gd name="T20" fmla="*/ 145 w 200"/>
                <a:gd name="T21" fmla="*/ 2 h 160"/>
                <a:gd name="T22" fmla="*/ 172 w 200"/>
                <a:gd name="T23" fmla="*/ 6 h 160"/>
                <a:gd name="T24" fmla="*/ 183 w 200"/>
                <a:gd name="T25" fmla="*/ 2 h 160"/>
                <a:gd name="T26" fmla="*/ 190 w 200"/>
                <a:gd name="T27" fmla="*/ 17 h 160"/>
                <a:gd name="T28" fmla="*/ 196 w 200"/>
                <a:gd name="T29" fmla="*/ 18 h 160"/>
                <a:gd name="T30" fmla="*/ 197 w 200"/>
                <a:gd name="T31" fmla="*/ 19 h 160"/>
                <a:gd name="T32" fmla="*/ 197 w 200"/>
                <a:gd name="T33" fmla="*/ 20 h 160"/>
                <a:gd name="T34" fmla="*/ 200 w 200"/>
                <a:gd name="T35" fmla="*/ 23 h 160"/>
                <a:gd name="T36" fmla="*/ 190 w 200"/>
                <a:gd name="T37" fmla="*/ 42 h 160"/>
                <a:gd name="T38" fmla="*/ 179 w 200"/>
                <a:gd name="T39" fmla="*/ 54 h 160"/>
                <a:gd name="T40" fmla="*/ 105 w 200"/>
                <a:gd name="T41" fmla="*/ 154 h 160"/>
                <a:gd name="T42" fmla="*/ 10 w 200"/>
                <a:gd name="T43" fmla="*/ 126 h 160"/>
                <a:gd name="T44" fmla="*/ 68 w 200"/>
                <a:gd name="T45" fmla="*/ 152 h 160"/>
                <a:gd name="T46" fmla="*/ 103 w 200"/>
                <a:gd name="T47" fmla="*/ 147 h 160"/>
                <a:gd name="T48" fmla="*/ 171 w 200"/>
                <a:gd name="T49" fmla="*/ 55 h 160"/>
                <a:gd name="T50" fmla="*/ 184 w 200"/>
                <a:gd name="T51" fmla="*/ 37 h 160"/>
                <a:gd name="T52" fmla="*/ 190 w 200"/>
                <a:gd name="T53" fmla="*/ 25 h 160"/>
                <a:gd name="T54" fmla="*/ 184 w 200"/>
                <a:gd name="T55" fmla="*/ 26 h 160"/>
                <a:gd name="T56" fmla="*/ 179 w 200"/>
                <a:gd name="T57" fmla="*/ 21 h 160"/>
                <a:gd name="T58" fmla="*/ 178 w 200"/>
                <a:gd name="T59" fmla="*/ 12 h 160"/>
                <a:gd name="T60" fmla="*/ 159 w 200"/>
                <a:gd name="T61" fmla="*/ 18 h 160"/>
                <a:gd name="T62" fmla="*/ 156 w 200"/>
                <a:gd name="T63" fmla="*/ 17 h 160"/>
                <a:gd name="T64" fmla="*/ 131 w 200"/>
                <a:gd name="T65" fmla="*/ 8 h 160"/>
                <a:gd name="T66" fmla="*/ 94 w 200"/>
                <a:gd name="T67" fmla="*/ 44 h 160"/>
                <a:gd name="T68" fmla="*/ 89 w 200"/>
                <a:gd name="T69" fmla="*/ 48 h 160"/>
                <a:gd name="T70" fmla="*/ 35 w 200"/>
                <a:gd name="T71" fmla="*/ 18 h 160"/>
                <a:gd name="T72" fmla="*/ 18 w 200"/>
                <a:gd name="T73" fmla="*/ 31 h 160"/>
                <a:gd name="T74" fmla="*/ 21 w 200"/>
                <a:gd name="T75" fmla="*/ 49 h 160"/>
                <a:gd name="T76" fmla="*/ 18 w 200"/>
                <a:gd name="T77" fmla="*/ 55 h 160"/>
                <a:gd name="T78" fmla="*/ 23 w 200"/>
                <a:gd name="T79" fmla="*/ 78 h 160"/>
                <a:gd name="T80" fmla="*/ 30 w 200"/>
                <a:gd name="T81" fmla="*/ 87 h 160"/>
                <a:gd name="T82" fmla="*/ 31 w 200"/>
                <a:gd name="T83" fmla="*/ 97 h 160"/>
                <a:gd name="T84" fmla="*/ 60 w 200"/>
                <a:gd name="T85" fmla="*/ 119 h 160"/>
                <a:gd name="T86" fmla="*/ 23 w 200"/>
                <a:gd name="T87" fmla="*/ 126 h 160"/>
                <a:gd name="T88" fmla="*/ 11 w 200"/>
                <a:gd name="T89" fmla="*/ 12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0" h="160">
                  <a:moveTo>
                    <a:pt x="68" y="160"/>
                  </a:moveTo>
                  <a:cubicBezTo>
                    <a:pt x="68" y="160"/>
                    <a:pt x="68" y="160"/>
                    <a:pt x="68" y="160"/>
                  </a:cubicBezTo>
                  <a:cubicBezTo>
                    <a:pt x="50" y="160"/>
                    <a:pt x="33" y="156"/>
                    <a:pt x="20" y="148"/>
                  </a:cubicBezTo>
                  <a:cubicBezTo>
                    <a:pt x="19" y="147"/>
                    <a:pt x="0" y="132"/>
                    <a:pt x="2" y="123"/>
                  </a:cubicBezTo>
                  <a:cubicBezTo>
                    <a:pt x="3" y="121"/>
                    <a:pt x="5" y="118"/>
                    <a:pt x="11" y="118"/>
                  </a:cubicBezTo>
                  <a:cubicBezTo>
                    <a:pt x="13" y="118"/>
                    <a:pt x="15" y="118"/>
                    <a:pt x="17" y="118"/>
                  </a:cubicBezTo>
                  <a:cubicBezTo>
                    <a:pt x="24" y="118"/>
                    <a:pt x="31" y="118"/>
                    <a:pt x="37" y="117"/>
                  </a:cubicBezTo>
                  <a:cubicBezTo>
                    <a:pt x="31" y="112"/>
                    <a:pt x="26" y="107"/>
                    <a:pt x="24" y="100"/>
                  </a:cubicBezTo>
                  <a:cubicBezTo>
                    <a:pt x="23" y="98"/>
                    <a:pt x="21" y="94"/>
                    <a:pt x="21" y="90"/>
                  </a:cubicBezTo>
                  <a:cubicBezTo>
                    <a:pt x="19" y="88"/>
                    <a:pt x="17" y="85"/>
                    <a:pt x="16" y="82"/>
                  </a:cubicBezTo>
                  <a:cubicBezTo>
                    <a:pt x="11" y="75"/>
                    <a:pt x="9" y="66"/>
                    <a:pt x="10" y="56"/>
                  </a:cubicBezTo>
                  <a:cubicBezTo>
                    <a:pt x="10" y="53"/>
                    <a:pt x="11" y="50"/>
                    <a:pt x="12" y="49"/>
                  </a:cubicBezTo>
                  <a:cubicBezTo>
                    <a:pt x="12" y="48"/>
                    <a:pt x="11" y="46"/>
                    <a:pt x="11" y="45"/>
                  </a:cubicBezTo>
                  <a:cubicBezTo>
                    <a:pt x="10" y="41"/>
                    <a:pt x="10" y="36"/>
                    <a:pt x="10" y="31"/>
                  </a:cubicBezTo>
                  <a:cubicBezTo>
                    <a:pt x="11" y="20"/>
                    <a:pt x="15" y="12"/>
                    <a:pt x="22" y="4"/>
                  </a:cubicBezTo>
                  <a:cubicBezTo>
                    <a:pt x="24" y="3"/>
                    <a:pt x="25" y="2"/>
                    <a:pt x="27" y="2"/>
                  </a:cubicBezTo>
                  <a:cubicBezTo>
                    <a:pt x="32" y="2"/>
                    <a:pt x="37" y="7"/>
                    <a:pt x="42" y="14"/>
                  </a:cubicBezTo>
                  <a:cubicBezTo>
                    <a:pt x="43" y="15"/>
                    <a:pt x="44" y="16"/>
                    <a:pt x="44" y="17"/>
                  </a:cubicBezTo>
                  <a:cubicBezTo>
                    <a:pt x="55" y="27"/>
                    <a:pt x="68" y="34"/>
                    <a:pt x="86" y="39"/>
                  </a:cubicBezTo>
                  <a:cubicBezTo>
                    <a:pt x="87" y="30"/>
                    <a:pt x="91" y="21"/>
                    <a:pt x="97" y="14"/>
                  </a:cubicBezTo>
                  <a:cubicBezTo>
                    <a:pt x="106" y="5"/>
                    <a:pt x="118" y="0"/>
                    <a:pt x="131" y="0"/>
                  </a:cubicBezTo>
                  <a:cubicBezTo>
                    <a:pt x="136" y="0"/>
                    <a:pt x="140" y="1"/>
                    <a:pt x="145" y="2"/>
                  </a:cubicBezTo>
                  <a:cubicBezTo>
                    <a:pt x="150" y="4"/>
                    <a:pt x="155" y="7"/>
                    <a:pt x="160" y="10"/>
                  </a:cubicBezTo>
                  <a:cubicBezTo>
                    <a:pt x="164" y="10"/>
                    <a:pt x="168" y="8"/>
                    <a:pt x="172" y="6"/>
                  </a:cubicBezTo>
                  <a:cubicBezTo>
                    <a:pt x="172" y="6"/>
                    <a:pt x="173" y="6"/>
                    <a:pt x="174" y="5"/>
                  </a:cubicBezTo>
                  <a:cubicBezTo>
                    <a:pt x="176" y="4"/>
                    <a:pt x="180" y="2"/>
                    <a:pt x="183" y="2"/>
                  </a:cubicBezTo>
                  <a:cubicBezTo>
                    <a:pt x="187" y="2"/>
                    <a:pt x="189" y="3"/>
                    <a:pt x="190" y="6"/>
                  </a:cubicBezTo>
                  <a:cubicBezTo>
                    <a:pt x="191" y="9"/>
                    <a:pt x="191" y="13"/>
                    <a:pt x="190" y="17"/>
                  </a:cubicBezTo>
                  <a:cubicBezTo>
                    <a:pt x="192" y="17"/>
                    <a:pt x="194" y="17"/>
                    <a:pt x="195" y="18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19"/>
                  </a:cubicBezTo>
                  <a:cubicBezTo>
                    <a:pt x="197" y="19"/>
                    <a:pt x="197" y="19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197" y="20"/>
                    <a:pt x="197" y="20"/>
                    <a:pt x="197" y="20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9" y="24"/>
                    <a:pt x="199" y="24"/>
                    <a:pt x="199" y="24"/>
                  </a:cubicBezTo>
                  <a:cubicBezTo>
                    <a:pt x="199" y="29"/>
                    <a:pt x="194" y="36"/>
                    <a:pt x="190" y="42"/>
                  </a:cubicBezTo>
                  <a:cubicBezTo>
                    <a:pt x="188" y="44"/>
                    <a:pt x="186" y="46"/>
                    <a:pt x="184" y="47"/>
                  </a:cubicBezTo>
                  <a:cubicBezTo>
                    <a:pt x="181" y="50"/>
                    <a:pt x="179" y="52"/>
                    <a:pt x="179" y="54"/>
                  </a:cubicBezTo>
                  <a:cubicBezTo>
                    <a:pt x="181" y="70"/>
                    <a:pt x="174" y="87"/>
                    <a:pt x="169" y="99"/>
                  </a:cubicBezTo>
                  <a:cubicBezTo>
                    <a:pt x="157" y="125"/>
                    <a:pt x="134" y="145"/>
                    <a:pt x="105" y="154"/>
                  </a:cubicBezTo>
                  <a:cubicBezTo>
                    <a:pt x="93" y="158"/>
                    <a:pt x="81" y="160"/>
                    <a:pt x="68" y="160"/>
                  </a:cubicBezTo>
                  <a:close/>
                  <a:moveTo>
                    <a:pt x="10" y="126"/>
                  </a:moveTo>
                  <a:cubicBezTo>
                    <a:pt x="12" y="130"/>
                    <a:pt x="21" y="139"/>
                    <a:pt x="24" y="141"/>
                  </a:cubicBezTo>
                  <a:cubicBezTo>
                    <a:pt x="36" y="148"/>
                    <a:pt x="52" y="152"/>
                    <a:pt x="68" y="15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0" y="152"/>
                    <a:pt x="92" y="150"/>
                    <a:pt x="103" y="147"/>
                  </a:cubicBezTo>
                  <a:cubicBezTo>
                    <a:pt x="129" y="138"/>
                    <a:pt x="150" y="120"/>
                    <a:pt x="161" y="96"/>
                  </a:cubicBezTo>
                  <a:cubicBezTo>
                    <a:pt x="166" y="85"/>
                    <a:pt x="172" y="69"/>
                    <a:pt x="171" y="55"/>
                  </a:cubicBezTo>
                  <a:cubicBezTo>
                    <a:pt x="171" y="49"/>
                    <a:pt x="175" y="45"/>
                    <a:pt x="179" y="41"/>
                  </a:cubicBezTo>
                  <a:cubicBezTo>
                    <a:pt x="181" y="40"/>
                    <a:pt x="183" y="39"/>
                    <a:pt x="184" y="37"/>
                  </a:cubicBezTo>
                  <a:cubicBezTo>
                    <a:pt x="190" y="29"/>
                    <a:pt x="191" y="25"/>
                    <a:pt x="191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9" y="25"/>
                    <a:pt x="187" y="25"/>
                    <a:pt x="186" y="25"/>
                  </a:cubicBezTo>
                  <a:cubicBezTo>
                    <a:pt x="185" y="26"/>
                    <a:pt x="185" y="26"/>
                    <a:pt x="184" y="26"/>
                  </a:cubicBezTo>
                  <a:cubicBezTo>
                    <a:pt x="176" y="28"/>
                    <a:pt x="176" y="28"/>
                    <a:pt x="176" y="28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83" y="13"/>
                    <a:pt x="183" y="11"/>
                    <a:pt x="183" y="10"/>
                  </a:cubicBezTo>
                  <a:cubicBezTo>
                    <a:pt x="181" y="10"/>
                    <a:pt x="179" y="11"/>
                    <a:pt x="178" y="12"/>
                  </a:cubicBezTo>
                  <a:cubicBezTo>
                    <a:pt x="177" y="13"/>
                    <a:pt x="176" y="13"/>
                    <a:pt x="175" y="13"/>
                  </a:cubicBezTo>
                  <a:cubicBezTo>
                    <a:pt x="170" y="16"/>
                    <a:pt x="164" y="18"/>
                    <a:pt x="159" y="18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52" y="14"/>
                    <a:pt x="147" y="11"/>
                    <a:pt x="142" y="10"/>
                  </a:cubicBezTo>
                  <a:cubicBezTo>
                    <a:pt x="139" y="8"/>
                    <a:pt x="135" y="8"/>
                    <a:pt x="131" y="8"/>
                  </a:cubicBezTo>
                  <a:cubicBezTo>
                    <a:pt x="121" y="8"/>
                    <a:pt x="110" y="12"/>
                    <a:pt x="103" y="19"/>
                  </a:cubicBezTo>
                  <a:cubicBezTo>
                    <a:pt x="97" y="26"/>
                    <a:pt x="94" y="35"/>
                    <a:pt x="94" y="44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67" y="42"/>
                    <a:pt x="51" y="34"/>
                    <a:pt x="39" y="22"/>
                  </a:cubicBezTo>
                  <a:cubicBezTo>
                    <a:pt x="38" y="22"/>
                    <a:pt x="37" y="20"/>
                    <a:pt x="35" y="18"/>
                  </a:cubicBezTo>
                  <a:cubicBezTo>
                    <a:pt x="34" y="16"/>
                    <a:pt x="30" y="11"/>
                    <a:pt x="28" y="10"/>
                  </a:cubicBezTo>
                  <a:cubicBezTo>
                    <a:pt x="21" y="16"/>
                    <a:pt x="19" y="22"/>
                    <a:pt x="18" y="31"/>
                  </a:cubicBezTo>
                  <a:cubicBezTo>
                    <a:pt x="18" y="36"/>
                    <a:pt x="18" y="40"/>
                    <a:pt x="19" y="44"/>
                  </a:cubicBezTo>
                  <a:cubicBezTo>
                    <a:pt x="19" y="45"/>
                    <a:pt x="20" y="47"/>
                    <a:pt x="21" y="4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6"/>
                  </a:cubicBezTo>
                  <a:cubicBezTo>
                    <a:pt x="17" y="65"/>
                    <a:pt x="19" y="72"/>
                    <a:pt x="23" y="78"/>
                  </a:cubicBezTo>
                  <a:cubicBezTo>
                    <a:pt x="24" y="81"/>
                    <a:pt x="26" y="83"/>
                    <a:pt x="28" y="85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9" y="91"/>
                    <a:pt x="30" y="94"/>
                    <a:pt x="31" y="97"/>
                  </a:cubicBezTo>
                  <a:cubicBezTo>
                    <a:pt x="34" y="105"/>
                    <a:pt x="41" y="111"/>
                    <a:pt x="50" y="115"/>
                  </a:cubicBezTo>
                  <a:cubicBezTo>
                    <a:pt x="60" y="119"/>
                    <a:pt x="60" y="119"/>
                    <a:pt x="60" y="11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0" y="125"/>
                    <a:pt x="32" y="126"/>
                    <a:pt x="23" y="126"/>
                  </a:cubicBezTo>
                  <a:cubicBezTo>
                    <a:pt x="21" y="126"/>
                    <a:pt x="19" y="126"/>
                    <a:pt x="17" y="126"/>
                  </a:cubicBezTo>
                  <a:cubicBezTo>
                    <a:pt x="15" y="126"/>
                    <a:pt x="13" y="126"/>
                    <a:pt x="11" y="126"/>
                  </a:cubicBezTo>
                  <a:cubicBezTo>
                    <a:pt x="11" y="126"/>
                    <a:pt x="10" y="126"/>
                    <a:pt x="10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81279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5" grpId="0"/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2F7D4E-9D16-5D4C-9ED1-A49CC898B49B}"/>
              </a:ext>
            </a:extLst>
          </p:cNvPr>
          <p:cNvSpPr/>
          <p:nvPr/>
        </p:nvSpPr>
        <p:spPr>
          <a:xfrm>
            <a:off x="0" y="3489960"/>
            <a:ext cx="9144000" cy="10134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/>
          <p:cNvSpPr txBox="1">
            <a:spLocks/>
          </p:cNvSpPr>
          <p:nvPr/>
        </p:nvSpPr>
        <p:spPr>
          <a:xfrm>
            <a:off x="0" y="3650086"/>
            <a:ext cx="9144000" cy="693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pc="8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Thank You!</a:t>
            </a:r>
            <a:endParaRPr lang="en-JM" sz="2400" b="1" spc="8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495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BEAC490-4B2D-421B-B587-92E96AE67B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746" b="77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931C59F8-B935-43A6-AF99-52DEF140C4A1}"/>
              </a:ext>
            </a:extLst>
          </p:cNvPr>
          <p:cNvSpPr/>
          <p:nvPr/>
        </p:nvSpPr>
        <p:spPr>
          <a:xfrm>
            <a:off x="0" y="1"/>
            <a:ext cx="9144000" cy="3308684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E289DE6-D4B9-407A-ADA4-DEB749C01754}"/>
              </a:ext>
            </a:extLst>
          </p:cNvPr>
          <p:cNvSpPr/>
          <p:nvPr/>
        </p:nvSpPr>
        <p:spPr>
          <a:xfrm flipV="1">
            <a:off x="0" y="1834816"/>
            <a:ext cx="9144000" cy="3308684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0 w 12192000"/>
              <a:gd name="connsiteY2" fmla="*/ 685800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2" name="Picture 1" descr="Book Cover">
            <a:extLst>
              <a:ext uri="{FF2B5EF4-FFF2-40B4-BE49-F238E27FC236}">
                <a16:creationId xmlns:a16="http://schemas.microsoft.com/office/drawing/2014/main" id="{7423EEE8-582B-4AB2-BD33-42A459110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75" y="446191"/>
            <a:ext cx="2785812" cy="409239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HeroicExtremeRightFacing" fov="4800000">
              <a:rot lat="21436122" lon="20396693" rev="189103"/>
            </a:camera>
            <a:lightRig rig="threePt" dir="t"/>
          </a:scene3d>
          <a:sp3d>
            <a:bevelT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413644-6841-4103-A3D4-A45F63802A7F}"/>
              </a:ext>
            </a:extLst>
          </p:cNvPr>
          <p:cNvSpPr/>
          <p:nvPr/>
        </p:nvSpPr>
        <p:spPr>
          <a:xfrm>
            <a:off x="4079787" y="1921919"/>
            <a:ext cx="36936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 i="1" dirty="0">
                <a:gradFill flip="none" rotWithShape="1">
                  <a:gsLst>
                    <a:gs pos="1100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2700000" scaled="1"/>
                  <a:tileRect/>
                </a:gradFill>
                <a:latin typeface="Trebuchet MS" panose="020B0603020202020204" pitchFamily="34" charset="0"/>
              </a:rPr>
              <a:t>RELATIONAL</a:t>
            </a:r>
          </a:p>
          <a:p>
            <a:r>
              <a:rPr lang="en-US" sz="3150" b="1" i="1" dirty="0">
                <a:gradFill flip="none" rotWithShape="1">
                  <a:gsLst>
                    <a:gs pos="11000">
                      <a:schemeClr val="accent1">
                        <a:alpha val="80000"/>
                      </a:schemeClr>
                    </a:gs>
                    <a:gs pos="100000">
                      <a:schemeClr val="accent4">
                        <a:alpha val="80000"/>
                      </a:schemeClr>
                    </a:gs>
                  </a:gsLst>
                  <a:lin ang="2700000" scaled="1"/>
                  <a:tileRect/>
                </a:gradFill>
                <a:latin typeface="Trebuchet MS" panose="020B0603020202020204" pitchFamily="34" charset="0"/>
              </a:rPr>
              <a:t>COORDINATION</a:t>
            </a:r>
          </a:p>
        </p:txBody>
      </p:sp>
    </p:spTree>
    <p:extLst>
      <p:ext uri="{BB962C8B-B14F-4D97-AF65-F5344CB8AC3E}">
        <p14:creationId xmlns:p14="http://schemas.microsoft.com/office/powerpoint/2010/main" val="7846834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179F007-3832-46E8-8F94-1DB9F8F3B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13"/>
          <a:stretch/>
        </p:blipFill>
        <p:spPr>
          <a:xfrm>
            <a:off x="0" y="1"/>
            <a:ext cx="2707105" cy="515105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6585F49-86EB-465D-BE9A-D33F0C34F260}"/>
              </a:ext>
            </a:extLst>
          </p:cNvPr>
          <p:cNvSpPr/>
          <p:nvPr/>
        </p:nvSpPr>
        <p:spPr>
          <a:xfrm>
            <a:off x="0" y="0"/>
            <a:ext cx="9144000" cy="5151056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AD65B-65EE-411D-A5EA-9446B84B5937}"/>
              </a:ext>
            </a:extLst>
          </p:cNvPr>
          <p:cNvSpPr txBox="1"/>
          <p:nvPr/>
        </p:nvSpPr>
        <p:spPr>
          <a:xfrm>
            <a:off x="631657" y="2023546"/>
            <a:ext cx="2520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Relational Coordination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6D127F-B457-4208-B436-B2B42A62F4BB}"/>
              </a:ext>
            </a:extLst>
          </p:cNvPr>
          <p:cNvGrpSpPr/>
          <p:nvPr/>
        </p:nvGrpSpPr>
        <p:grpSpPr>
          <a:xfrm flipV="1">
            <a:off x="5033049" y="1022499"/>
            <a:ext cx="1161345" cy="3098504"/>
            <a:chOff x="5582652" y="1247477"/>
            <a:chExt cx="1711985" cy="456762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EF2BF3-604F-4768-A78D-C03479A12975}"/>
                </a:ext>
              </a:extLst>
            </p:cNvPr>
            <p:cNvGrpSpPr/>
            <p:nvPr/>
          </p:nvGrpSpPr>
          <p:grpSpPr>
            <a:xfrm rot="16200000" flipV="1">
              <a:off x="5849795" y="980334"/>
              <a:ext cx="1177700" cy="1711985"/>
              <a:chOff x="3839558" y="1182447"/>
              <a:chExt cx="711016" cy="1033581"/>
            </a:xfrm>
          </p:grpSpPr>
          <p:sp>
            <p:nvSpPr>
              <p:cNvPr id="5" name="Side 1">
                <a:extLst>
                  <a:ext uri="{FF2B5EF4-FFF2-40B4-BE49-F238E27FC236}">
                    <a16:creationId xmlns:a16="http://schemas.microsoft.com/office/drawing/2014/main" id="{6F06B207-6CC9-4FA1-9A66-A66DBC84C3E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6" name="Side 2">
                <a:extLst>
                  <a:ext uri="{FF2B5EF4-FFF2-40B4-BE49-F238E27FC236}">
                    <a16:creationId xmlns:a16="http://schemas.microsoft.com/office/drawing/2014/main" id="{8EA97A1F-F043-4E4B-A0EF-E36F62C405E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BC469F-9214-4C7F-A67F-1F52609CC2A6}"/>
                </a:ext>
              </a:extLst>
            </p:cNvPr>
            <p:cNvGrpSpPr/>
            <p:nvPr/>
          </p:nvGrpSpPr>
          <p:grpSpPr>
            <a:xfrm rot="16200000" flipV="1">
              <a:off x="5849795" y="2087240"/>
              <a:ext cx="1177700" cy="1711985"/>
              <a:chOff x="3839558" y="1182447"/>
              <a:chExt cx="711016" cy="1033581"/>
            </a:xfrm>
          </p:grpSpPr>
          <p:sp>
            <p:nvSpPr>
              <p:cNvPr id="9" name="Side 1">
                <a:extLst>
                  <a:ext uri="{FF2B5EF4-FFF2-40B4-BE49-F238E27FC236}">
                    <a16:creationId xmlns:a16="http://schemas.microsoft.com/office/drawing/2014/main" id="{8076DD06-2DB1-47B1-9C45-1822CEB5823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10" name="Side 2">
                <a:extLst>
                  <a:ext uri="{FF2B5EF4-FFF2-40B4-BE49-F238E27FC236}">
                    <a16:creationId xmlns:a16="http://schemas.microsoft.com/office/drawing/2014/main" id="{30F4F0B5-A591-4446-BFFB-3392F8EBD7F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894A9EE-9B07-4E89-9EAF-8E61F8C4B343}"/>
                </a:ext>
              </a:extLst>
            </p:cNvPr>
            <p:cNvGrpSpPr/>
            <p:nvPr/>
          </p:nvGrpSpPr>
          <p:grpSpPr>
            <a:xfrm rot="16200000" flipV="1">
              <a:off x="5849795" y="3194258"/>
              <a:ext cx="1177700" cy="1711985"/>
              <a:chOff x="3839558" y="1182447"/>
              <a:chExt cx="711016" cy="1033581"/>
            </a:xfrm>
          </p:grpSpPr>
          <p:sp>
            <p:nvSpPr>
              <p:cNvPr id="12" name="Side 1">
                <a:extLst>
                  <a:ext uri="{FF2B5EF4-FFF2-40B4-BE49-F238E27FC236}">
                    <a16:creationId xmlns:a16="http://schemas.microsoft.com/office/drawing/2014/main" id="{085E5DED-D973-4886-8610-BA5B0A47E98B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13" name="Side 2">
                <a:extLst>
                  <a:ext uri="{FF2B5EF4-FFF2-40B4-BE49-F238E27FC236}">
                    <a16:creationId xmlns:a16="http://schemas.microsoft.com/office/drawing/2014/main" id="{53DCDA5F-95B8-46E7-9D66-CE953D28889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D50783D-AAE7-41EE-B101-31F5BFD6231D}"/>
                </a:ext>
              </a:extLst>
            </p:cNvPr>
            <p:cNvGrpSpPr/>
            <p:nvPr/>
          </p:nvGrpSpPr>
          <p:grpSpPr>
            <a:xfrm rot="16200000" flipV="1">
              <a:off x="5849795" y="4370261"/>
              <a:ext cx="1177700" cy="1711985"/>
              <a:chOff x="3839558" y="1182447"/>
              <a:chExt cx="711016" cy="1033581"/>
            </a:xfrm>
          </p:grpSpPr>
          <p:sp>
            <p:nvSpPr>
              <p:cNvPr id="15" name="Side 1">
                <a:extLst>
                  <a:ext uri="{FF2B5EF4-FFF2-40B4-BE49-F238E27FC236}">
                    <a16:creationId xmlns:a16="http://schemas.microsoft.com/office/drawing/2014/main" id="{568A3A44-D646-48FA-9B6A-5D49C03FD11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16" name="Side 2">
                <a:extLst>
                  <a:ext uri="{FF2B5EF4-FFF2-40B4-BE49-F238E27FC236}">
                    <a16:creationId xmlns:a16="http://schemas.microsoft.com/office/drawing/2014/main" id="{296429F0-5323-40FC-9799-46DF9088940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5929C17-B264-4832-92F0-08C678B82FBF}"/>
              </a:ext>
            </a:extLst>
          </p:cNvPr>
          <p:cNvGrpSpPr/>
          <p:nvPr/>
        </p:nvGrpSpPr>
        <p:grpSpPr>
          <a:xfrm>
            <a:off x="7173193" y="1022499"/>
            <a:ext cx="1161345" cy="3098504"/>
            <a:chOff x="5582652" y="1247477"/>
            <a:chExt cx="1711985" cy="456762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E0B0FA7-79E6-46A5-A631-717A66DF279C}"/>
                </a:ext>
              </a:extLst>
            </p:cNvPr>
            <p:cNvGrpSpPr/>
            <p:nvPr/>
          </p:nvGrpSpPr>
          <p:grpSpPr>
            <a:xfrm rot="16200000" flipV="1">
              <a:off x="5849795" y="980334"/>
              <a:ext cx="1177700" cy="1711985"/>
              <a:chOff x="3839558" y="1182447"/>
              <a:chExt cx="711016" cy="1033581"/>
            </a:xfrm>
          </p:grpSpPr>
          <p:sp>
            <p:nvSpPr>
              <p:cNvPr id="29" name="Side 1">
                <a:extLst>
                  <a:ext uri="{FF2B5EF4-FFF2-40B4-BE49-F238E27FC236}">
                    <a16:creationId xmlns:a16="http://schemas.microsoft.com/office/drawing/2014/main" id="{DFAE87A0-86E6-44F8-B3B5-6945F62C549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30" name="Side 2">
                <a:extLst>
                  <a:ext uri="{FF2B5EF4-FFF2-40B4-BE49-F238E27FC236}">
                    <a16:creationId xmlns:a16="http://schemas.microsoft.com/office/drawing/2014/main" id="{A2FDC183-45BA-410E-A214-9109959A5DD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FF821D8-1DC8-4207-A07B-E9B0DF814659}"/>
                </a:ext>
              </a:extLst>
            </p:cNvPr>
            <p:cNvGrpSpPr/>
            <p:nvPr/>
          </p:nvGrpSpPr>
          <p:grpSpPr>
            <a:xfrm rot="16200000" flipV="1">
              <a:off x="5849795" y="2087240"/>
              <a:ext cx="1177700" cy="1711985"/>
              <a:chOff x="3839558" y="1182447"/>
              <a:chExt cx="711016" cy="1033581"/>
            </a:xfrm>
          </p:grpSpPr>
          <p:sp>
            <p:nvSpPr>
              <p:cNvPr id="27" name="Side 1">
                <a:extLst>
                  <a:ext uri="{FF2B5EF4-FFF2-40B4-BE49-F238E27FC236}">
                    <a16:creationId xmlns:a16="http://schemas.microsoft.com/office/drawing/2014/main" id="{CD17420A-8C40-4FA6-BE7E-0D4B5FD6F42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28" name="Side 2">
                <a:extLst>
                  <a:ext uri="{FF2B5EF4-FFF2-40B4-BE49-F238E27FC236}">
                    <a16:creationId xmlns:a16="http://schemas.microsoft.com/office/drawing/2014/main" id="{B70A3D93-3749-4569-A90D-C77429D049C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089EB33-9576-4CA5-B975-8E492F0CEC84}"/>
                </a:ext>
              </a:extLst>
            </p:cNvPr>
            <p:cNvGrpSpPr/>
            <p:nvPr/>
          </p:nvGrpSpPr>
          <p:grpSpPr>
            <a:xfrm rot="16200000" flipV="1">
              <a:off x="5849795" y="3194258"/>
              <a:ext cx="1177700" cy="1711985"/>
              <a:chOff x="3839558" y="1182447"/>
              <a:chExt cx="711016" cy="1033581"/>
            </a:xfrm>
          </p:grpSpPr>
          <p:sp>
            <p:nvSpPr>
              <p:cNvPr id="25" name="Side 1">
                <a:extLst>
                  <a:ext uri="{FF2B5EF4-FFF2-40B4-BE49-F238E27FC236}">
                    <a16:creationId xmlns:a16="http://schemas.microsoft.com/office/drawing/2014/main" id="{75ABC8D7-76DE-468B-B143-5B264369D92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26" name="Side 2">
                <a:extLst>
                  <a:ext uri="{FF2B5EF4-FFF2-40B4-BE49-F238E27FC236}">
                    <a16:creationId xmlns:a16="http://schemas.microsoft.com/office/drawing/2014/main" id="{05087220-C308-4324-9FE8-49E26051E8A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BD1F9C7-D488-48D1-90FF-6E57099927B1}"/>
                </a:ext>
              </a:extLst>
            </p:cNvPr>
            <p:cNvGrpSpPr/>
            <p:nvPr/>
          </p:nvGrpSpPr>
          <p:grpSpPr>
            <a:xfrm rot="16200000" flipV="1">
              <a:off x="5849795" y="4370261"/>
              <a:ext cx="1177700" cy="1711985"/>
              <a:chOff x="3839558" y="1182447"/>
              <a:chExt cx="711016" cy="1033581"/>
            </a:xfrm>
          </p:grpSpPr>
          <p:sp>
            <p:nvSpPr>
              <p:cNvPr id="23" name="Side 1">
                <a:extLst>
                  <a:ext uri="{FF2B5EF4-FFF2-40B4-BE49-F238E27FC236}">
                    <a16:creationId xmlns:a16="http://schemas.microsoft.com/office/drawing/2014/main" id="{9C6CEC48-4AEC-449C-9426-4F0E15D4CD5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24" name="Side 2">
                <a:extLst>
                  <a:ext uri="{FF2B5EF4-FFF2-40B4-BE49-F238E27FC236}">
                    <a16:creationId xmlns:a16="http://schemas.microsoft.com/office/drawing/2014/main" id="{B73254D7-EF98-4CFE-8770-26DAD2683D2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EEF4CB3-F10A-44E4-87FE-CE3DDB36BFA1}"/>
              </a:ext>
            </a:extLst>
          </p:cNvPr>
          <p:cNvGrpSpPr/>
          <p:nvPr/>
        </p:nvGrpSpPr>
        <p:grpSpPr>
          <a:xfrm>
            <a:off x="4699005" y="461689"/>
            <a:ext cx="1925197" cy="391658"/>
            <a:chOff x="3733800" y="3136592"/>
            <a:chExt cx="4588863" cy="52221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3C1ACF18-6622-4BDB-A1B3-636CE6C40347}"/>
                </a:ext>
              </a:extLst>
            </p:cNvPr>
            <p:cNvSpPr/>
            <p:nvPr/>
          </p:nvSpPr>
          <p:spPr>
            <a:xfrm>
              <a:off x="3733800" y="3136592"/>
              <a:ext cx="4588863" cy="5222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673001-3F5E-4415-A974-92A967F2E390}"/>
                </a:ext>
              </a:extLst>
            </p:cNvPr>
            <p:cNvSpPr/>
            <p:nvPr/>
          </p:nvSpPr>
          <p:spPr>
            <a:xfrm>
              <a:off x="4153856" y="3146452"/>
              <a:ext cx="3748746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371600" indent="-1371600" algn="ctr"/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Performance</a:t>
              </a:r>
              <a:endParaRPr lang="id-ID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C08578-9669-40C2-82D8-EFC4518AA8C3}"/>
              </a:ext>
            </a:extLst>
          </p:cNvPr>
          <p:cNvGrpSpPr/>
          <p:nvPr/>
        </p:nvGrpSpPr>
        <p:grpSpPr>
          <a:xfrm>
            <a:off x="6774299" y="455520"/>
            <a:ext cx="1925198" cy="397827"/>
            <a:chOff x="3733800" y="3128366"/>
            <a:chExt cx="4588866" cy="53043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C0DCD2E-EADB-4976-88CA-7279DEBD0F83}"/>
                </a:ext>
              </a:extLst>
            </p:cNvPr>
            <p:cNvSpPr/>
            <p:nvPr/>
          </p:nvSpPr>
          <p:spPr>
            <a:xfrm>
              <a:off x="3733800" y="3136592"/>
              <a:ext cx="4588863" cy="5222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36063EB-BF67-45CE-9129-E8713AC97584}"/>
                </a:ext>
              </a:extLst>
            </p:cNvPr>
            <p:cNvSpPr/>
            <p:nvPr/>
          </p:nvSpPr>
          <p:spPr>
            <a:xfrm>
              <a:off x="3733800" y="3128366"/>
              <a:ext cx="458886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People Tension</a:t>
              </a:r>
              <a:endParaRPr lang="id-ID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http://www.feexer.eu/feexer/wp-content/uploads/2017/03/50percent50.png">
            <a:extLst>
              <a:ext uri="{FF2B5EF4-FFF2-40B4-BE49-F238E27FC236}">
                <a16:creationId xmlns:a16="http://schemas.microsoft.com/office/drawing/2014/main" id="{112D8DE6-D957-4FF5-B336-0D636552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763" y="3164686"/>
            <a:ext cx="2466474" cy="18027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EFC98D9-9DCD-48FA-9F9D-ECD0138FC7B3}"/>
              </a:ext>
            </a:extLst>
          </p:cNvPr>
          <p:cNvGrpSpPr/>
          <p:nvPr/>
        </p:nvGrpSpPr>
        <p:grpSpPr>
          <a:xfrm>
            <a:off x="738872" y="2970406"/>
            <a:ext cx="366701" cy="96252"/>
            <a:chOff x="961274" y="4079552"/>
            <a:chExt cx="488934" cy="12833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E83FF54-BBDF-489E-A7CF-B57610163092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F5CCAD8-88FF-4E1D-9118-121D06B5E19C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0F15957-8A82-4A7B-8174-E854090397A6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770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C6D8EAA-B359-4DA2-8AE0-2E25B3BD7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/>
          <a:stretch/>
        </p:blipFill>
        <p:spPr>
          <a:xfrm>
            <a:off x="-1" y="1998661"/>
            <a:ext cx="9144001" cy="25456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B0ACDCD-09EA-4FA4-8FD6-668F2598E025}"/>
              </a:ext>
            </a:extLst>
          </p:cNvPr>
          <p:cNvSpPr/>
          <p:nvPr/>
        </p:nvSpPr>
        <p:spPr>
          <a:xfrm>
            <a:off x="0" y="1981199"/>
            <a:ext cx="9144000" cy="2532955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96D24C96-A794-4583-89B3-A8ADC6BA5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563397"/>
            <a:ext cx="30099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id-ID" sz="1800" dirty="0">
                <a:solidFill>
                  <a:schemeClr val="bg1"/>
                </a:solidFill>
                <a:latin typeface="+mn-lt"/>
              </a:rPr>
              <a:t>What</a:t>
            </a:r>
            <a:r>
              <a:rPr lang="ja-JP" altLang="en-US" sz="1800">
                <a:solidFill>
                  <a:schemeClr val="bg1"/>
                </a:solidFill>
                <a:latin typeface="+mn-lt"/>
              </a:rPr>
              <a:t>‘</a:t>
            </a:r>
            <a:r>
              <a:rPr lang="en-US" altLang="ja-JP" sz="1800" dirty="0">
                <a:solidFill>
                  <a:schemeClr val="bg1"/>
                </a:solidFill>
                <a:latin typeface="+mn-lt"/>
              </a:rPr>
              <a:t>s underneath, the mistakes you have made and the skills that are less developed. Things that you do not feel comfortable showing the outside world.</a:t>
            </a:r>
            <a:endParaRPr lang="en-US" altLang="id-ID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6C6A5A-E3F1-4BE0-B87B-D54FEEEA9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9924" y="1262032"/>
            <a:ext cx="1980722" cy="32528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1AC970C-D105-4216-B7FE-451E85DC38C0}"/>
              </a:ext>
            </a:extLst>
          </p:cNvPr>
          <p:cNvSpPr/>
          <p:nvPr/>
        </p:nvSpPr>
        <p:spPr>
          <a:xfrm>
            <a:off x="1876538" y="88580"/>
            <a:ext cx="512824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Relational Coordination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C1BB7B-3149-4FF0-BE68-C7C7FA14F8E6}"/>
              </a:ext>
            </a:extLst>
          </p:cNvPr>
          <p:cNvGrpSpPr/>
          <p:nvPr/>
        </p:nvGrpSpPr>
        <p:grpSpPr>
          <a:xfrm>
            <a:off x="4305438" y="1027375"/>
            <a:ext cx="366701" cy="96252"/>
            <a:chOff x="961274" y="4079552"/>
            <a:chExt cx="488934" cy="1283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C3ED12-0B93-47DF-9BF6-242010448D0A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F8D0158-09C5-488B-B3A1-41107B0FAF3E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2820AB7-3559-4143-97B6-0068C462E621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FF1204-BD09-41FC-9185-A08E37D7AF9B}"/>
              </a:ext>
            </a:extLst>
          </p:cNvPr>
          <p:cNvGrpSpPr/>
          <p:nvPr/>
        </p:nvGrpSpPr>
        <p:grpSpPr>
          <a:xfrm>
            <a:off x="3209509" y="3173468"/>
            <a:ext cx="371918" cy="229628"/>
            <a:chOff x="4040127" y="4362450"/>
            <a:chExt cx="693105" cy="427932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A34E3EFA-B7AF-46FC-A807-C3EC515A2749}"/>
                </a:ext>
              </a:extLst>
            </p:cNvPr>
            <p:cNvSpPr/>
            <p:nvPr/>
          </p:nvSpPr>
          <p:spPr>
            <a:xfrm>
              <a:off x="4305300" y="4362450"/>
              <a:ext cx="427932" cy="42793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>
                <a:solidFill>
                  <a:schemeClr val="tx1"/>
                </a:solidFill>
              </a:endParaRPr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85F73085-1E0B-42AA-ABB2-BDC788EEB99B}"/>
                </a:ext>
              </a:extLst>
            </p:cNvPr>
            <p:cNvSpPr/>
            <p:nvPr/>
          </p:nvSpPr>
          <p:spPr>
            <a:xfrm>
              <a:off x="4040127" y="4362450"/>
              <a:ext cx="427932" cy="427932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4902BE-9940-4802-8F3E-D699B802C746}"/>
              </a:ext>
            </a:extLst>
          </p:cNvPr>
          <p:cNvGrpSpPr/>
          <p:nvPr/>
        </p:nvGrpSpPr>
        <p:grpSpPr>
          <a:xfrm flipH="1">
            <a:off x="5352850" y="1539479"/>
            <a:ext cx="371918" cy="229628"/>
            <a:chOff x="4040127" y="4362450"/>
            <a:chExt cx="693105" cy="427932"/>
          </a:xfrm>
          <a:gradFill>
            <a:gsLst>
              <a:gs pos="100000">
                <a:schemeClr val="accent1">
                  <a:alpha val="85000"/>
                </a:schemeClr>
              </a:gs>
              <a:gs pos="0">
                <a:schemeClr val="accent4">
                  <a:alpha val="90000"/>
                </a:schemeClr>
              </a:gs>
            </a:gsLst>
            <a:path path="circle">
              <a:fillToRect l="100000" t="100000"/>
            </a:path>
          </a:gradFill>
        </p:grpSpPr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8A3A7AE5-3130-43EE-A4BB-69D483047935}"/>
                </a:ext>
              </a:extLst>
            </p:cNvPr>
            <p:cNvSpPr/>
            <p:nvPr/>
          </p:nvSpPr>
          <p:spPr>
            <a:xfrm>
              <a:off x="4305300" y="4362450"/>
              <a:ext cx="427932" cy="42793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>
                <a:solidFill>
                  <a:schemeClr val="tx1"/>
                </a:solidFill>
              </a:endParaRPr>
            </a:p>
          </p:txBody>
        </p:sp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C99D0BE1-508D-418E-80FA-1FB2717CB122}"/>
                </a:ext>
              </a:extLst>
            </p:cNvPr>
            <p:cNvSpPr/>
            <p:nvPr/>
          </p:nvSpPr>
          <p:spPr>
            <a:xfrm>
              <a:off x="4040127" y="4362450"/>
              <a:ext cx="427932" cy="427932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 Box 8">
            <a:extLst>
              <a:ext uri="{FF2B5EF4-FFF2-40B4-BE49-F238E27FC236}">
                <a16:creationId xmlns:a16="http://schemas.microsoft.com/office/drawing/2014/main" id="{B89FD673-3A53-419B-B1FF-A5648364A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400" y="1336015"/>
            <a:ext cx="33909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id-ID" sz="1800" dirty="0">
                <a:solidFill>
                  <a:schemeClr val="accent1"/>
                </a:solidFill>
                <a:latin typeface="+mn-lt"/>
              </a:rPr>
              <a:t>What you show the outside world, your talents, gifts and preferences.</a:t>
            </a:r>
          </a:p>
        </p:txBody>
      </p:sp>
      <p:sp>
        <p:nvSpPr>
          <p:cNvPr id="6" name="Line 11">
            <a:extLst>
              <a:ext uri="{FF2B5EF4-FFF2-40B4-BE49-F238E27FC236}">
                <a16:creationId xmlns:a16="http://schemas.microsoft.com/office/drawing/2014/main" id="{34C8CDE0-CF78-4036-B985-112CB09418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36206" y="1907381"/>
            <a:ext cx="1801416" cy="0"/>
          </a:xfrm>
          <a:prstGeom prst="line">
            <a:avLst/>
          </a:prstGeom>
          <a:noFill/>
          <a:ln w="38100">
            <a:solidFill>
              <a:srgbClr val="CA100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d-ID" sz="1350" dirty="0"/>
          </a:p>
        </p:txBody>
      </p:sp>
      <p:sp>
        <p:nvSpPr>
          <p:cNvPr id="7" name="Line 12">
            <a:extLst>
              <a:ext uri="{FF2B5EF4-FFF2-40B4-BE49-F238E27FC236}">
                <a16:creationId xmlns:a16="http://schemas.microsoft.com/office/drawing/2014/main" id="{32591284-CFD6-44E4-A412-2AA24B42BC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194" y="1634728"/>
            <a:ext cx="0" cy="2803227"/>
          </a:xfrm>
          <a:prstGeom prst="line">
            <a:avLst/>
          </a:prstGeom>
          <a:noFill/>
          <a:ln w="38100">
            <a:solidFill>
              <a:srgbClr val="CA100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d-ID" sz="1350" dirty="0"/>
          </a:p>
        </p:txBody>
      </p:sp>
      <p:sp>
        <p:nvSpPr>
          <p:cNvPr id="9" name="Line 23">
            <a:extLst>
              <a:ext uri="{FF2B5EF4-FFF2-40B4-BE49-F238E27FC236}">
                <a16:creationId xmlns:a16="http://schemas.microsoft.com/office/drawing/2014/main" id="{D0DBE27B-4ECC-40DD-8D19-7570AFD9E9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33825" y="4175522"/>
            <a:ext cx="1801416" cy="0"/>
          </a:xfrm>
          <a:prstGeom prst="line">
            <a:avLst/>
          </a:prstGeom>
          <a:noFill/>
          <a:ln w="38100">
            <a:solidFill>
              <a:srgbClr val="CA100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d-ID" sz="1350" dirty="0"/>
          </a:p>
        </p:txBody>
      </p:sp>
      <p:sp>
        <p:nvSpPr>
          <p:cNvPr id="10" name="Line 24">
            <a:extLst>
              <a:ext uri="{FF2B5EF4-FFF2-40B4-BE49-F238E27FC236}">
                <a16:creationId xmlns:a16="http://schemas.microsoft.com/office/drawing/2014/main" id="{32CCFB68-F812-443A-B4A2-4975344094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9335" y="1631157"/>
            <a:ext cx="0" cy="2806799"/>
          </a:xfrm>
          <a:prstGeom prst="line">
            <a:avLst/>
          </a:prstGeom>
          <a:noFill/>
          <a:ln w="38100">
            <a:solidFill>
              <a:srgbClr val="CA100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id-ID" sz="1350" dirty="0"/>
          </a:p>
        </p:txBody>
      </p:sp>
    </p:spTree>
    <p:extLst>
      <p:ext uri="{BB962C8B-B14F-4D97-AF65-F5344CB8AC3E}">
        <p14:creationId xmlns:p14="http://schemas.microsoft.com/office/powerpoint/2010/main" val="2346495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13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g.ibxk.com.br/2015/08/18/18173033843708.jpg?w=1040">
            <a:extLst>
              <a:ext uri="{FF2B5EF4-FFF2-40B4-BE49-F238E27FC236}">
                <a16:creationId xmlns:a16="http://schemas.microsoft.com/office/drawing/2014/main" id="{43EEF582-615A-426B-913F-46FDCBEE1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22" y="4116798"/>
            <a:ext cx="2024218" cy="1031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5">
            <a:extLst>
              <a:ext uri="{FF2B5EF4-FFF2-40B4-BE49-F238E27FC236}">
                <a16:creationId xmlns:a16="http://schemas.microsoft.com/office/drawing/2014/main" id="{84E2FD84-F57E-4DE8-8F95-5D732A421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4077" y="3664524"/>
            <a:ext cx="134405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Bef>
                <a:spcPct val="50000"/>
              </a:spcBef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altLang="id-ID" sz="2100" dirty="0"/>
              <a:t>External</a:t>
            </a:r>
          </a:p>
        </p:txBody>
      </p:sp>
      <p:sp>
        <p:nvSpPr>
          <p:cNvPr id="4" name="Text Box 26">
            <a:extLst>
              <a:ext uri="{FF2B5EF4-FFF2-40B4-BE49-F238E27FC236}">
                <a16:creationId xmlns:a16="http://schemas.microsoft.com/office/drawing/2014/main" id="{690F26ED-67AC-4792-91D0-88BFD6E90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11" y="2984281"/>
            <a:ext cx="134405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id-ID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Just Do It </a:t>
            </a:r>
          </a:p>
        </p:txBody>
      </p:sp>
      <p:sp>
        <p:nvSpPr>
          <p:cNvPr id="5" name="Text Box 27">
            <a:extLst>
              <a:ext uri="{FF2B5EF4-FFF2-40B4-BE49-F238E27FC236}">
                <a16:creationId xmlns:a16="http://schemas.microsoft.com/office/drawing/2014/main" id="{93025307-99BD-4ABA-A267-843669F04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2313739"/>
            <a:ext cx="161317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ja-JP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altLang="ja-JP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Whatever</a:t>
            </a:r>
            <a:r>
              <a:rPr lang="ja-JP" altLang="en-US" sz="21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</a:t>
            </a:r>
            <a:endParaRPr lang="en-US" altLang="id-ID" sz="2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815AB06D-8177-45A9-AD76-7C8DD4936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960" y="2333586"/>
            <a:ext cx="179207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Bef>
                <a:spcPct val="50000"/>
              </a:spcBef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altLang="id-ID" sz="2100" dirty="0"/>
              <a:t>Routine</a:t>
            </a:r>
          </a:p>
        </p:txBody>
      </p:sp>
      <p:sp>
        <p:nvSpPr>
          <p:cNvPr id="7" name="Text Box 29">
            <a:extLst>
              <a:ext uri="{FF2B5EF4-FFF2-40B4-BE49-F238E27FC236}">
                <a16:creationId xmlns:a16="http://schemas.microsoft.com/office/drawing/2014/main" id="{DE463362-DEFE-46F6-9E69-F66A4FFC3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622" y="1678365"/>
            <a:ext cx="228364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Bef>
                <a:spcPct val="50000"/>
              </a:spcBef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ja-JP" altLang="en-US" sz="2100"/>
              <a:t>“</a:t>
            </a:r>
            <a:r>
              <a:rPr lang="en-US" altLang="ja-JP" sz="2100" dirty="0"/>
              <a:t>Gut</a:t>
            </a:r>
            <a:r>
              <a:rPr lang="ja-JP" altLang="en-US" sz="2100"/>
              <a:t>”</a:t>
            </a:r>
            <a:r>
              <a:rPr lang="en-US" altLang="ja-JP" sz="2100" dirty="0"/>
              <a:t> Reaction</a:t>
            </a:r>
            <a:endParaRPr lang="en-US" altLang="id-ID" sz="2100" dirty="0"/>
          </a:p>
        </p:txBody>
      </p:sp>
      <p:sp>
        <p:nvSpPr>
          <p:cNvPr id="8" name="Text Box 30">
            <a:extLst>
              <a:ext uri="{FF2B5EF4-FFF2-40B4-BE49-F238E27FC236}">
                <a16:creationId xmlns:a16="http://schemas.microsoft.com/office/drawing/2014/main" id="{874FFD0F-9D42-4798-A8DC-51275C1FA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282" y="3008391"/>
            <a:ext cx="240187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spcBef>
                <a:spcPct val="50000"/>
              </a:spcBef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altLang="id-ID" sz="2100" dirty="0"/>
              <a:t>High Attention </a:t>
            </a: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70ECCE40-99A2-412B-83EC-9A8C056C4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41" y="3695680"/>
            <a:ext cx="134405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id-ID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Internal </a:t>
            </a:r>
          </a:p>
        </p:txBody>
      </p:sp>
      <p:sp>
        <p:nvSpPr>
          <p:cNvPr id="18" name="Text Box 40">
            <a:extLst>
              <a:ext uri="{FF2B5EF4-FFF2-40B4-BE49-F238E27FC236}">
                <a16:creationId xmlns:a16="http://schemas.microsoft.com/office/drawing/2014/main" id="{22385B77-F910-494C-AFA9-1696950E1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38" y="1659910"/>
            <a:ext cx="134405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id-ID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Analyze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AF7090-48B0-4327-8510-4315414389B3}"/>
              </a:ext>
            </a:extLst>
          </p:cNvPr>
          <p:cNvSpPr/>
          <p:nvPr/>
        </p:nvSpPr>
        <p:spPr>
          <a:xfrm>
            <a:off x="1924664" y="152835"/>
            <a:ext cx="51282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Appreciating Differences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68E58F-0528-4B9C-9794-382BE4D82936}"/>
              </a:ext>
            </a:extLst>
          </p:cNvPr>
          <p:cNvGrpSpPr/>
          <p:nvPr/>
        </p:nvGrpSpPr>
        <p:grpSpPr>
          <a:xfrm>
            <a:off x="4305438" y="824175"/>
            <a:ext cx="366701" cy="96252"/>
            <a:chOff x="961274" y="4079552"/>
            <a:chExt cx="488934" cy="12833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08C31A2-8EA7-44BC-B55F-AFED23F61912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AC45857-181C-4816-9BED-C17B31C3EE57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231766C-08FB-45D1-87D3-D0BA0910226F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</p:grpSp>
      <p:sp>
        <p:nvSpPr>
          <p:cNvPr id="49" name="Arrow: Pentagon 48">
            <a:extLst>
              <a:ext uri="{FF2B5EF4-FFF2-40B4-BE49-F238E27FC236}">
                <a16:creationId xmlns:a16="http://schemas.microsoft.com/office/drawing/2014/main" id="{D2146826-4469-4AC3-A5C2-9CA1901F9C0A}"/>
              </a:ext>
            </a:extLst>
          </p:cNvPr>
          <p:cNvSpPr/>
          <p:nvPr/>
        </p:nvSpPr>
        <p:spPr>
          <a:xfrm>
            <a:off x="5834366" y="2277851"/>
            <a:ext cx="1095410" cy="57002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2A7BECFB-55E5-4A9E-B6F9-3F19056671EC}"/>
              </a:ext>
            </a:extLst>
          </p:cNvPr>
          <p:cNvSpPr/>
          <p:nvPr/>
        </p:nvSpPr>
        <p:spPr>
          <a:xfrm>
            <a:off x="5834366" y="1615962"/>
            <a:ext cx="1095410" cy="57002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5" name="Arrow: Pentagon 44">
            <a:extLst>
              <a:ext uri="{FF2B5EF4-FFF2-40B4-BE49-F238E27FC236}">
                <a16:creationId xmlns:a16="http://schemas.microsoft.com/office/drawing/2014/main" id="{7FDACC94-13F4-4FEC-9927-F154899700D1}"/>
              </a:ext>
            </a:extLst>
          </p:cNvPr>
          <p:cNvSpPr/>
          <p:nvPr/>
        </p:nvSpPr>
        <p:spPr>
          <a:xfrm flipH="1">
            <a:off x="1988512" y="1615962"/>
            <a:ext cx="1095410" cy="57002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1" name="Arrow: Pentagon 50">
            <a:extLst>
              <a:ext uri="{FF2B5EF4-FFF2-40B4-BE49-F238E27FC236}">
                <a16:creationId xmlns:a16="http://schemas.microsoft.com/office/drawing/2014/main" id="{206B61AD-D429-436E-8037-25275417A2BF}"/>
              </a:ext>
            </a:extLst>
          </p:cNvPr>
          <p:cNvSpPr/>
          <p:nvPr/>
        </p:nvSpPr>
        <p:spPr>
          <a:xfrm flipH="1">
            <a:off x="1988512" y="2277851"/>
            <a:ext cx="1095410" cy="57002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88FA8D-6325-458A-B929-A78DD1723845}"/>
              </a:ext>
            </a:extLst>
          </p:cNvPr>
          <p:cNvSpPr/>
          <p:nvPr/>
        </p:nvSpPr>
        <p:spPr>
          <a:xfrm>
            <a:off x="3383386" y="1464844"/>
            <a:ext cx="2129513" cy="5775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10BD8DB-6A72-46E9-825A-B32C2EED13CA}"/>
              </a:ext>
            </a:extLst>
          </p:cNvPr>
          <p:cNvSpPr/>
          <p:nvPr/>
        </p:nvSpPr>
        <p:spPr>
          <a:xfrm>
            <a:off x="5512899" y="994411"/>
            <a:ext cx="321611" cy="3892680"/>
          </a:xfrm>
          <a:custGeom>
            <a:avLst/>
            <a:gdLst>
              <a:gd name="connsiteX0" fmla="*/ 0 w 428815"/>
              <a:gd name="connsiteY0" fmla="*/ 0 h 4620126"/>
              <a:gd name="connsiteX1" fmla="*/ 428815 w 428815"/>
              <a:gd name="connsiteY1" fmla="*/ 0 h 4620126"/>
              <a:gd name="connsiteX2" fmla="*/ 428815 w 428815"/>
              <a:gd name="connsiteY2" fmla="*/ 4620126 h 4620126"/>
              <a:gd name="connsiteX3" fmla="*/ 0 w 428815"/>
              <a:gd name="connsiteY3" fmla="*/ 4620126 h 4620126"/>
              <a:gd name="connsiteX4" fmla="*/ 0 w 428815"/>
              <a:gd name="connsiteY4" fmla="*/ 0 h 4620126"/>
              <a:gd name="connsiteX0" fmla="*/ 0 w 428815"/>
              <a:gd name="connsiteY0" fmla="*/ 0 h 4894446"/>
              <a:gd name="connsiteX1" fmla="*/ 428815 w 428815"/>
              <a:gd name="connsiteY1" fmla="*/ 274320 h 4894446"/>
              <a:gd name="connsiteX2" fmla="*/ 428815 w 428815"/>
              <a:gd name="connsiteY2" fmla="*/ 4894446 h 4894446"/>
              <a:gd name="connsiteX3" fmla="*/ 0 w 428815"/>
              <a:gd name="connsiteY3" fmla="*/ 4894446 h 4894446"/>
              <a:gd name="connsiteX4" fmla="*/ 0 w 428815"/>
              <a:gd name="connsiteY4" fmla="*/ 0 h 4894446"/>
              <a:gd name="connsiteX0" fmla="*/ 0 w 428815"/>
              <a:gd name="connsiteY0" fmla="*/ 0 h 4894446"/>
              <a:gd name="connsiteX1" fmla="*/ 428815 w 428815"/>
              <a:gd name="connsiteY1" fmla="*/ 274320 h 4894446"/>
              <a:gd name="connsiteX2" fmla="*/ 428815 w 428815"/>
              <a:gd name="connsiteY2" fmla="*/ 4658226 h 4894446"/>
              <a:gd name="connsiteX3" fmla="*/ 0 w 428815"/>
              <a:gd name="connsiteY3" fmla="*/ 4894446 h 4894446"/>
              <a:gd name="connsiteX4" fmla="*/ 0 w 428815"/>
              <a:gd name="connsiteY4" fmla="*/ 0 h 4894446"/>
              <a:gd name="connsiteX0" fmla="*/ 0 w 428815"/>
              <a:gd name="connsiteY0" fmla="*/ 0 h 4894446"/>
              <a:gd name="connsiteX1" fmla="*/ 416115 w 428815"/>
              <a:gd name="connsiteY1" fmla="*/ 375920 h 4894446"/>
              <a:gd name="connsiteX2" fmla="*/ 428815 w 428815"/>
              <a:gd name="connsiteY2" fmla="*/ 4658226 h 4894446"/>
              <a:gd name="connsiteX3" fmla="*/ 0 w 428815"/>
              <a:gd name="connsiteY3" fmla="*/ 4894446 h 4894446"/>
              <a:gd name="connsiteX4" fmla="*/ 0 w 428815"/>
              <a:gd name="connsiteY4" fmla="*/ 0 h 4894446"/>
              <a:gd name="connsiteX0" fmla="*/ 0 w 428815"/>
              <a:gd name="connsiteY0" fmla="*/ 0 h 5190240"/>
              <a:gd name="connsiteX1" fmla="*/ 416115 w 428815"/>
              <a:gd name="connsiteY1" fmla="*/ 375920 h 5190240"/>
              <a:gd name="connsiteX2" fmla="*/ 428815 w 428815"/>
              <a:gd name="connsiteY2" fmla="*/ 5190240 h 5190240"/>
              <a:gd name="connsiteX3" fmla="*/ 0 w 428815"/>
              <a:gd name="connsiteY3" fmla="*/ 4894446 h 5190240"/>
              <a:gd name="connsiteX4" fmla="*/ 0 w 428815"/>
              <a:gd name="connsiteY4" fmla="*/ 0 h 519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815" h="5190240">
                <a:moveTo>
                  <a:pt x="0" y="0"/>
                </a:moveTo>
                <a:lnTo>
                  <a:pt x="416115" y="375920"/>
                </a:lnTo>
                <a:cubicBezTo>
                  <a:pt x="420348" y="1803355"/>
                  <a:pt x="424582" y="3762805"/>
                  <a:pt x="428815" y="5190240"/>
                </a:cubicBezTo>
                <a:lnTo>
                  <a:pt x="0" y="489444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3BFFA7E6-824A-4111-94D7-973401654A84}"/>
              </a:ext>
            </a:extLst>
          </p:cNvPr>
          <p:cNvSpPr>
            <a:spLocks/>
          </p:cNvSpPr>
          <p:nvPr/>
        </p:nvSpPr>
        <p:spPr bwMode="auto">
          <a:xfrm>
            <a:off x="5512756" y="1464844"/>
            <a:ext cx="321611" cy="725906"/>
          </a:xfrm>
          <a:custGeom>
            <a:avLst/>
            <a:gdLst>
              <a:gd name="T0" fmla="*/ 0 w 208"/>
              <a:gd name="T1" fmla="*/ 0 h 708"/>
              <a:gd name="T2" fmla="*/ 208 w 208"/>
              <a:gd name="T3" fmla="*/ 143 h 708"/>
              <a:gd name="T4" fmla="*/ 208 w 208"/>
              <a:gd name="T5" fmla="*/ 708 h 708"/>
              <a:gd name="T6" fmla="*/ 0 w 208"/>
              <a:gd name="T7" fmla="*/ 563 h 708"/>
              <a:gd name="T8" fmla="*/ 0 w 208"/>
              <a:gd name="T9" fmla="*/ 0 h 708"/>
              <a:gd name="T10" fmla="*/ 0 w 208"/>
              <a:gd name="T11" fmla="*/ 0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708">
                <a:moveTo>
                  <a:pt x="0" y="0"/>
                </a:moveTo>
                <a:lnTo>
                  <a:pt x="208" y="143"/>
                </a:lnTo>
                <a:lnTo>
                  <a:pt x="208" y="708"/>
                </a:lnTo>
                <a:lnTo>
                  <a:pt x="0" y="56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 dirty="0"/>
          </a:p>
        </p:txBody>
      </p:sp>
      <p:sp>
        <p:nvSpPr>
          <p:cNvPr id="43" name="Rectangle 33">
            <a:extLst>
              <a:ext uri="{FF2B5EF4-FFF2-40B4-BE49-F238E27FC236}">
                <a16:creationId xmlns:a16="http://schemas.microsoft.com/office/drawing/2014/main" id="{67B30EDC-21F6-4F06-95FF-FF260B363061}"/>
              </a:ext>
            </a:extLst>
          </p:cNvPr>
          <p:cNvSpPr/>
          <p:nvPr/>
        </p:nvSpPr>
        <p:spPr>
          <a:xfrm flipH="1">
            <a:off x="3068638" y="994411"/>
            <a:ext cx="321611" cy="3905150"/>
          </a:xfrm>
          <a:custGeom>
            <a:avLst/>
            <a:gdLst>
              <a:gd name="connsiteX0" fmla="*/ 0 w 428815"/>
              <a:gd name="connsiteY0" fmla="*/ 0 h 4620126"/>
              <a:gd name="connsiteX1" fmla="*/ 428815 w 428815"/>
              <a:gd name="connsiteY1" fmla="*/ 0 h 4620126"/>
              <a:gd name="connsiteX2" fmla="*/ 428815 w 428815"/>
              <a:gd name="connsiteY2" fmla="*/ 4620126 h 4620126"/>
              <a:gd name="connsiteX3" fmla="*/ 0 w 428815"/>
              <a:gd name="connsiteY3" fmla="*/ 4620126 h 4620126"/>
              <a:gd name="connsiteX4" fmla="*/ 0 w 428815"/>
              <a:gd name="connsiteY4" fmla="*/ 0 h 4620126"/>
              <a:gd name="connsiteX0" fmla="*/ 0 w 428815"/>
              <a:gd name="connsiteY0" fmla="*/ 0 h 4894446"/>
              <a:gd name="connsiteX1" fmla="*/ 428815 w 428815"/>
              <a:gd name="connsiteY1" fmla="*/ 274320 h 4894446"/>
              <a:gd name="connsiteX2" fmla="*/ 428815 w 428815"/>
              <a:gd name="connsiteY2" fmla="*/ 4894446 h 4894446"/>
              <a:gd name="connsiteX3" fmla="*/ 0 w 428815"/>
              <a:gd name="connsiteY3" fmla="*/ 4894446 h 4894446"/>
              <a:gd name="connsiteX4" fmla="*/ 0 w 428815"/>
              <a:gd name="connsiteY4" fmla="*/ 0 h 4894446"/>
              <a:gd name="connsiteX0" fmla="*/ 0 w 428815"/>
              <a:gd name="connsiteY0" fmla="*/ 0 h 4894446"/>
              <a:gd name="connsiteX1" fmla="*/ 428815 w 428815"/>
              <a:gd name="connsiteY1" fmla="*/ 274320 h 4894446"/>
              <a:gd name="connsiteX2" fmla="*/ 428815 w 428815"/>
              <a:gd name="connsiteY2" fmla="*/ 4658226 h 4894446"/>
              <a:gd name="connsiteX3" fmla="*/ 0 w 428815"/>
              <a:gd name="connsiteY3" fmla="*/ 4894446 h 4894446"/>
              <a:gd name="connsiteX4" fmla="*/ 0 w 428815"/>
              <a:gd name="connsiteY4" fmla="*/ 0 h 4894446"/>
              <a:gd name="connsiteX0" fmla="*/ 0 w 428815"/>
              <a:gd name="connsiteY0" fmla="*/ 0 h 4894446"/>
              <a:gd name="connsiteX1" fmla="*/ 416115 w 428815"/>
              <a:gd name="connsiteY1" fmla="*/ 375920 h 4894446"/>
              <a:gd name="connsiteX2" fmla="*/ 428815 w 428815"/>
              <a:gd name="connsiteY2" fmla="*/ 4658226 h 4894446"/>
              <a:gd name="connsiteX3" fmla="*/ 0 w 428815"/>
              <a:gd name="connsiteY3" fmla="*/ 4894446 h 4894446"/>
              <a:gd name="connsiteX4" fmla="*/ 0 w 428815"/>
              <a:gd name="connsiteY4" fmla="*/ 0 h 4894446"/>
              <a:gd name="connsiteX0" fmla="*/ 0 w 428815"/>
              <a:gd name="connsiteY0" fmla="*/ 0 h 5206866"/>
              <a:gd name="connsiteX1" fmla="*/ 416115 w 428815"/>
              <a:gd name="connsiteY1" fmla="*/ 375920 h 5206866"/>
              <a:gd name="connsiteX2" fmla="*/ 428815 w 428815"/>
              <a:gd name="connsiteY2" fmla="*/ 5206866 h 5206866"/>
              <a:gd name="connsiteX3" fmla="*/ 0 w 428815"/>
              <a:gd name="connsiteY3" fmla="*/ 4894446 h 5206866"/>
              <a:gd name="connsiteX4" fmla="*/ 0 w 428815"/>
              <a:gd name="connsiteY4" fmla="*/ 0 h 520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815" h="5206866">
                <a:moveTo>
                  <a:pt x="0" y="0"/>
                </a:moveTo>
                <a:lnTo>
                  <a:pt x="416115" y="375920"/>
                </a:lnTo>
                <a:cubicBezTo>
                  <a:pt x="420348" y="1803355"/>
                  <a:pt x="424582" y="3779431"/>
                  <a:pt x="428815" y="5206866"/>
                </a:cubicBezTo>
                <a:lnTo>
                  <a:pt x="0" y="489444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 dirty="0"/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9D4A58B5-3C49-4B54-8B88-EAA90EE9A3B5}"/>
              </a:ext>
            </a:extLst>
          </p:cNvPr>
          <p:cNvSpPr>
            <a:spLocks/>
          </p:cNvSpPr>
          <p:nvPr/>
        </p:nvSpPr>
        <p:spPr bwMode="auto">
          <a:xfrm flipV="1">
            <a:off x="3061774" y="1464844"/>
            <a:ext cx="321611" cy="725906"/>
          </a:xfrm>
          <a:custGeom>
            <a:avLst/>
            <a:gdLst>
              <a:gd name="T0" fmla="*/ 0 w 208"/>
              <a:gd name="T1" fmla="*/ 0 h 708"/>
              <a:gd name="T2" fmla="*/ 208 w 208"/>
              <a:gd name="T3" fmla="*/ 143 h 708"/>
              <a:gd name="T4" fmla="*/ 208 w 208"/>
              <a:gd name="T5" fmla="*/ 708 h 708"/>
              <a:gd name="T6" fmla="*/ 0 w 208"/>
              <a:gd name="T7" fmla="*/ 563 h 708"/>
              <a:gd name="T8" fmla="*/ 0 w 208"/>
              <a:gd name="T9" fmla="*/ 0 h 708"/>
              <a:gd name="T10" fmla="*/ 0 w 208"/>
              <a:gd name="T11" fmla="*/ 0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708">
                <a:moveTo>
                  <a:pt x="0" y="0"/>
                </a:moveTo>
                <a:lnTo>
                  <a:pt x="208" y="143"/>
                </a:lnTo>
                <a:lnTo>
                  <a:pt x="208" y="708"/>
                </a:lnTo>
                <a:lnTo>
                  <a:pt x="0" y="56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30D7E3F-DDF5-41A1-A68B-1238174BDC03}"/>
              </a:ext>
            </a:extLst>
          </p:cNvPr>
          <p:cNvSpPr/>
          <p:nvPr/>
        </p:nvSpPr>
        <p:spPr>
          <a:xfrm>
            <a:off x="3383386" y="2126734"/>
            <a:ext cx="2129513" cy="577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8" name="Freeform 6">
            <a:extLst>
              <a:ext uri="{FF2B5EF4-FFF2-40B4-BE49-F238E27FC236}">
                <a16:creationId xmlns:a16="http://schemas.microsoft.com/office/drawing/2014/main" id="{9DFBF172-AE72-4867-A8E6-B4F1BB59B477}"/>
              </a:ext>
            </a:extLst>
          </p:cNvPr>
          <p:cNvSpPr>
            <a:spLocks/>
          </p:cNvSpPr>
          <p:nvPr/>
        </p:nvSpPr>
        <p:spPr bwMode="auto">
          <a:xfrm>
            <a:off x="5512756" y="2126734"/>
            <a:ext cx="321611" cy="725906"/>
          </a:xfrm>
          <a:custGeom>
            <a:avLst/>
            <a:gdLst>
              <a:gd name="T0" fmla="*/ 0 w 208"/>
              <a:gd name="T1" fmla="*/ 0 h 708"/>
              <a:gd name="T2" fmla="*/ 208 w 208"/>
              <a:gd name="T3" fmla="*/ 143 h 708"/>
              <a:gd name="T4" fmla="*/ 208 w 208"/>
              <a:gd name="T5" fmla="*/ 708 h 708"/>
              <a:gd name="T6" fmla="*/ 0 w 208"/>
              <a:gd name="T7" fmla="*/ 563 h 708"/>
              <a:gd name="T8" fmla="*/ 0 w 208"/>
              <a:gd name="T9" fmla="*/ 0 h 708"/>
              <a:gd name="T10" fmla="*/ 0 w 208"/>
              <a:gd name="T11" fmla="*/ 0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708">
                <a:moveTo>
                  <a:pt x="0" y="0"/>
                </a:moveTo>
                <a:lnTo>
                  <a:pt x="208" y="143"/>
                </a:lnTo>
                <a:lnTo>
                  <a:pt x="208" y="708"/>
                </a:lnTo>
                <a:lnTo>
                  <a:pt x="0" y="56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 dirty="0"/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AA654FBF-D315-4210-8532-89046D29583F}"/>
              </a:ext>
            </a:extLst>
          </p:cNvPr>
          <p:cNvSpPr>
            <a:spLocks/>
          </p:cNvSpPr>
          <p:nvPr/>
        </p:nvSpPr>
        <p:spPr bwMode="auto">
          <a:xfrm flipV="1">
            <a:off x="3061774" y="2126734"/>
            <a:ext cx="321611" cy="725906"/>
          </a:xfrm>
          <a:custGeom>
            <a:avLst/>
            <a:gdLst>
              <a:gd name="T0" fmla="*/ 0 w 208"/>
              <a:gd name="T1" fmla="*/ 0 h 708"/>
              <a:gd name="T2" fmla="*/ 208 w 208"/>
              <a:gd name="T3" fmla="*/ 143 h 708"/>
              <a:gd name="T4" fmla="*/ 208 w 208"/>
              <a:gd name="T5" fmla="*/ 708 h 708"/>
              <a:gd name="T6" fmla="*/ 0 w 208"/>
              <a:gd name="T7" fmla="*/ 563 h 708"/>
              <a:gd name="T8" fmla="*/ 0 w 208"/>
              <a:gd name="T9" fmla="*/ 0 h 708"/>
              <a:gd name="T10" fmla="*/ 0 w 208"/>
              <a:gd name="T11" fmla="*/ 0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708">
                <a:moveTo>
                  <a:pt x="0" y="0"/>
                </a:moveTo>
                <a:lnTo>
                  <a:pt x="208" y="143"/>
                </a:lnTo>
                <a:lnTo>
                  <a:pt x="208" y="708"/>
                </a:lnTo>
                <a:lnTo>
                  <a:pt x="0" y="56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 dirty="0"/>
          </a:p>
        </p:txBody>
      </p:sp>
      <p:sp>
        <p:nvSpPr>
          <p:cNvPr id="63" name="Arrow: Pentagon 62">
            <a:extLst>
              <a:ext uri="{FF2B5EF4-FFF2-40B4-BE49-F238E27FC236}">
                <a16:creationId xmlns:a16="http://schemas.microsoft.com/office/drawing/2014/main" id="{70D7EB40-6BFB-42FF-93D2-6E15DF9E011F}"/>
              </a:ext>
            </a:extLst>
          </p:cNvPr>
          <p:cNvSpPr/>
          <p:nvPr/>
        </p:nvSpPr>
        <p:spPr>
          <a:xfrm>
            <a:off x="5834366" y="3610159"/>
            <a:ext cx="1095410" cy="57002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64" name="Arrow: Pentagon 63">
            <a:extLst>
              <a:ext uri="{FF2B5EF4-FFF2-40B4-BE49-F238E27FC236}">
                <a16:creationId xmlns:a16="http://schemas.microsoft.com/office/drawing/2014/main" id="{BFCE0B43-CC56-429B-8AB2-A3AAC70D1246}"/>
              </a:ext>
            </a:extLst>
          </p:cNvPr>
          <p:cNvSpPr/>
          <p:nvPr/>
        </p:nvSpPr>
        <p:spPr>
          <a:xfrm>
            <a:off x="5834366" y="2948270"/>
            <a:ext cx="1095410" cy="57002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Arrow: Pentagon 64">
            <a:extLst>
              <a:ext uri="{FF2B5EF4-FFF2-40B4-BE49-F238E27FC236}">
                <a16:creationId xmlns:a16="http://schemas.microsoft.com/office/drawing/2014/main" id="{844ED11C-D70F-48DA-BA09-77F9854329A2}"/>
              </a:ext>
            </a:extLst>
          </p:cNvPr>
          <p:cNvSpPr/>
          <p:nvPr/>
        </p:nvSpPr>
        <p:spPr>
          <a:xfrm flipH="1">
            <a:off x="1988512" y="2948270"/>
            <a:ext cx="1095410" cy="570026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Arrow: Pentagon 65">
            <a:extLst>
              <a:ext uri="{FF2B5EF4-FFF2-40B4-BE49-F238E27FC236}">
                <a16:creationId xmlns:a16="http://schemas.microsoft.com/office/drawing/2014/main" id="{1AF8001A-17DB-472A-A877-5FA6333C4971}"/>
              </a:ext>
            </a:extLst>
          </p:cNvPr>
          <p:cNvSpPr/>
          <p:nvPr/>
        </p:nvSpPr>
        <p:spPr>
          <a:xfrm flipH="1">
            <a:off x="1988512" y="3610159"/>
            <a:ext cx="1095410" cy="57002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AE6E303-4CF7-465A-A3FB-D76F437549B5}"/>
              </a:ext>
            </a:extLst>
          </p:cNvPr>
          <p:cNvSpPr/>
          <p:nvPr/>
        </p:nvSpPr>
        <p:spPr>
          <a:xfrm>
            <a:off x="3383386" y="2797153"/>
            <a:ext cx="2129513" cy="5775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8" name="Freeform 6">
            <a:extLst>
              <a:ext uri="{FF2B5EF4-FFF2-40B4-BE49-F238E27FC236}">
                <a16:creationId xmlns:a16="http://schemas.microsoft.com/office/drawing/2014/main" id="{07BA6835-FDA5-4B62-AA78-9D2C6E484592}"/>
              </a:ext>
            </a:extLst>
          </p:cNvPr>
          <p:cNvSpPr>
            <a:spLocks/>
          </p:cNvSpPr>
          <p:nvPr/>
        </p:nvSpPr>
        <p:spPr bwMode="auto">
          <a:xfrm>
            <a:off x="5512756" y="2797153"/>
            <a:ext cx="321611" cy="725906"/>
          </a:xfrm>
          <a:custGeom>
            <a:avLst/>
            <a:gdLst>
              <a:gd name="T0" fmla="*/ 0 w 208"/>
              <a:gd name="T1" fmla="*/ 0 h 708"/>
              <a:gd name="T2" fmla="*/ 208 w 208"/>
              <a:gd name="T3" fmla="*/ 143 h 708"/>
              <a:gd name="T4" fmla="*/ 208 w 208"/>
              <a:gd name="T5" fmla="*/ 708 h 708"/>
              <a:gd name="T6" fmla="*/ 0 w 208"/>
              <a:gd name="T7" fmla="*/ 563 h 708"/>
              <a:gd name="T8" fmla="*/ 0 w 208"/>
              <a:gd name="T9" fmla="*/ 0 h 708"/>
              <a:gd name="T10" fmla="*/ 0 w 208"/>
              <a:gd name="T11" fmla="*/ 0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708">
                <a:moveTo>
                  <a:pt x="0" y="0"/>
                </a:moveTo>
                <a:lnTo>
                  <a:pt x="208" y="143"/>
                </a:lnTo>
                <a:lnTo>
                  <a:pt x="208" y="708"/>
                </a:lnTo>
                <a:lnTo>
                  <a:pt x="0" y="56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 dirty="0"/>
          </a:p>
        </p:txBody>
      </p:sp>
      <p:sp>
        <p:nvSpPr>
          <p:cNvPr id="69" name="Freeform 6">
            <a:extLst>
              <a:ext uri="{FF2B5EF4-FFF2-40B4-BE49-F238E27FC236}">
                <a16:creationId xmlns:a16="http://schemas.microsoft.com/office/drawing/2014/main" id="{1BB82E75-361C-4B35-A00B-3F64BD535142}"/>
              </a:ext>
            </a:extLst>
          </p:cNvPr>
          <p:cNvSpPr>
            <a:spLocks/>
          </p:cNvSpPr>
          <p:nvPr/>
        </p:nvSpPr>
        <p:spPr bwMode="auto">
          <a:xfrm flipV="1">
            <a:off x="3061774" y="2797153"/>
            <a:ext cx="321611" cy="725906"/>
          </a:xfrm>
          <a:custGeom>
            <a:avLst/>
            <a:gdLst>
              <a:gd name="T0" fmla="*/ 0 w 208"/>
              <a:gd name="T1" fmla="*/ 0 h 708"/>
              <a:gd name="T2" fmla="*/ 208 w 208"/>
              <a:gd name="T3" fmla="*/ 143 h 708"/>
              <a:gd name="T4" fmla="*/ 208 w 208"/>
              <a:gd name="T5" fmla="*/ 708 h 708"/>
              <a:gd name="T6" fmla="*/ 0 w 208"/>
              <a:gd name="T7" fmla="*/ 563 h 708"/>
              <a:gd name="T8" fmla="*/ 0 w 208"/>
              <a:gd name="T9" fmla="*/ 0 h 708"/>
              <a:gd name="T10" fmla="*/ 0 w 208"/>
              <a:gd name="T11" fmla="*/ 0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708">
                <a:moveTo>
                  <a:pt x="0" y="0"/>
                </a:moveTo>
                <a:lnTo>
                  <a:pt x="208" y="143"/>
                </a:lnTo>
                <a:lnTo>
                  <a:pt x="208" y="708"/>
                </a:lnTo>
                <a:lnTo>
                  <a:pt x="0" y="56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BAA0613-4665-43C9-B70F-BCD8BA28D7DA}"/>
              </a:ext>
            </a:extLst>
          </p:cNvPr>
          <p:cNvSpPr/>
          <p:nvPr/>
        </p:nvSpPr>
        <p:spPr>
          <a:xfrm>
            <a:off x="3383386" y="3459042"/>
            <a:ext cx="2129513" cy="5775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1" name="Freeform 6">
            <a:extLst>
              <a:ext uri="{FF2B5EF4-FFF2-40B4-BE49-F238E27FC236}">
                <a16:creationId xmlns:a16="http://schemas.microsoft.com/office/drawing/2014/main" id="{DCBB45D4-4DF6-4D3F-AC4C-1D47BED0731A}"/>
              </a:ext>
            </a:extLst>
          </p:cNvPr>
          <p:cNvSpPr>
            <a:spLocks/>
          </p:cNvSpPr>
          <p:nvPr/>
        </p:nvSpPr>
        <p:spPr bwMode="auto">
          <a:xfrm>
            <a:off x="5512756" y="3459042"/>
            <a:ext cx="321611" cy="725906"/>
          </a:xfrm>
          <a:custGeom>
            <a:avLst/>
            <a:gdLst>
              <a:gd name="T0" fmla="*/ 0 w 208"/>
              <a:gd name="T1" fmla="*/ 0 h 708"/>
              <a:gd name="T2" fmla="*/ 208 w 208"/>
              <a:gd name="T3" fmla="*/ 143 h 708"/>
              <a:gd name="T4" fmla="*/ 208 w 208"/>
              <a:gd name="T5" fmla="*/ 708 h 708"/>
              <a:gd name="T6" fmla="*/ 0 w 208"/>
              <a:gd name="T7" fmla="*/ 563 h 708"/>
              <a:gd name="T8" fmla="*/ 0 w 208"/>
              <a:gd name="T9" fmla="*/ 0 h 708"/>
              <a:gd name="T10" fmla="*/ 0 w 208"/>
              <a:gd name="T11" fmla="*/ 0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708">
                <a:moveTo>
                  <a:pt x="0" y="0"/>
                </a:moveTo>
                <a:lnTo>
                  <a:pt x="208" y="143"/>
                </a:lnTo>
                <a:lnTo>
                  <a:pt x="208" y="708"/>
                </a:lnTo>
                <a:lnTo>
                  <a:pt x="0" y="56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 dirty="0"/>
          </a:p>
        </p:txBody>
      </p:sp>
      <p:sp>
        <p:nvSpPr>
          <p:cNvPr id="72" name="Freeform 6">
            <a:extLst>
              <a:ext uri="{FF2B5EF4-FFF2-40B4-BE49-F238E27FC236}">
                <a16:creationId xmlns:a16="http://schemas.microsoft.com/office/drawing/2014/main" id="{C609F827-D77D-4053-9527-373C36F27351}"/>
              </a:ext>
            </a:extLst>
          </p:cNvPr>
          <p:cNvSpPr>
            <a:spLocks/>
          </p:cNvSpPr>
          <p:nvPr/>
        </p:nvSpPr>
        <p:spPr bwMode="auto">
          <a:xfrm flipV="1">
            <a:off x="3061774" y="3459042"/>
            <a:ext cx="321611" cy="725906"/>
          </a:xfrm>
          <a:custGeom>
            <a:avLst/>
            <a:gdLst>
              <a:gd name="T0" fmla="*/ 0 w 208"/>
              <a:gd name="T1" fmla="*/ 0 h 708"/>
              <a:gd name="T2" fmla="*/ 208 w 208"/>
              <a:gd name="T3" fmla="*/ 143 h 708"/>
              <a:gd name="T4" fmla="*/ 208 w 208"/>
              <a:gd name="T5" fmla="*/ 708 h 708"/>
              <a:gd name="T6" fmla="*/ 0 w 208"/>
              <a:gd name="T7" fmla="*/ 563 h 708"/>
              <a:gd name="T8" fmla="*/ 0 w 208"/>
              <a:gd name="T9" fmla="*/ 0 h 708"/>
              <a:gd name="T10" fmla="*/ 0 w 208"/>
              <a:gd name="T11" fmla="*/ 0 h 7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8" h="708">
                <a:moveTo>
                  <a:pt x="0" y="0"/>
                </a:moveTo>
                <a:lnTo>
                  <a:pt x="208" y="143"/>
                </a:lnTo>
                <a:lnTo>
                  <a:pt x="208" y="708"/>
                </a:lnTo>
                <a:lnTo>
                  <a:pt x="0" y="56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 dirty="0"/>
          </a:p>
        </p:txBody>
      </p:sp>
      <p:sp>
        <p:nvSpPr>
          <p:cNvPr id="73" name="Text Box 38">
            <a:extLst>
              <a:ext uri="{FF2B5EF4-FFF2-40B4-BE49-F238E27FC236}">
                <a16:creationId xmlns:a16="http://schemas.microsoft.com/office/drawing/2014/main" id="{B413D73B-1E54-4122-AF28-9716B63A6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622" y="1587670"/>
            <a:ext cx="2382338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GATHER &amp; DECIDE</a:t>
            </a:r>
          </a:p>
        </p:txBody>
      </p:sp>
      <p:sp>
        <p:nvSpPr>
          <p:cNvPr id="74" name="Text Box 38">
            <a:extLst>
              <a:ext uri="{FF2B5EF4-FFF2-40B4-BE49-F238E27FC236}">
                <a16:creationId xmlns:a16="http://schemas.microsoft.com/office/drawing/2014/main" id="{948A2022-C4B3-4305-891D-AE8754336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700" y="2224682"/>
            <a:ext cx="199390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WORK STYLE</a:t>
            </a:r>
          </a:p>
        </p:txBody>
      </p:sp>
      <p:sp>
        <p:nvSpPr>
          <p:cNvPr id="75" name="Text Box 38">
            <a:extLst>
              <a:ext uri="{FF2B5EF4-FFF2-40B4-BE49-F238E27FC236}">
                <a16:creationId xmlns:a16="http://schemas.microsoft.com/office/drawing/2014/main" id="{7A7BF03C-1F67-420A-895E-85785B5EB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700" y="2916937"/>
            <a:ext cx="199390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DETAILS</a:t>
            </a:r>
          </a:p>
        </p:txBody>
      </p:sp>
      <p:sp>
        <p:nvSpPr>
          <p:cNvPr id="76" name="Text Box 38">
            <a:extLst>
              <a:ext uri="{FF2B5EF4-FFF2-40B4-BE49-F238E27FC236}">
                <a16:creationId xmlns:a16="http://schemas.microsoft.com/office/drawing/2014/main" id="{B180736F-27F3-4F50-B9E5-76105F2E9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700" y="3553949"/>
            <a:ext cx="199390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</a:p>
        </p:txBody>
      </p:sp>
      <p:sp>
        <p:nvSpPr>
          <p:cNvPr id="52" name="Arrow: Pentagon 80">
            <a:extLst>
              <a:ext uri="{FF2B5EF4-FFF2-40B4-BE49-F238E27FC236}">
                <a16:creationId xmlns:a16="http://schemas.microsoft.com/office/drawing/2014/main" id="{02F5B42D-4CA6-42F4-97C8-5D813A995681}"/>
              </a:ext>
            </a:extLst>
          </p:cNvPr>
          <p:cNvSpPr/>
          <p:nvPr/>
        </p:nvSpPr>
        <p:spPr>
          <a:xfrm>
            <a:off x="5834366" y="1610661"/>
            <a:ext cx="1095410" cy="570026"/>
          </a:xfrm>
          <a:prstGeom prst="homePlate">
            <a:avLst/>
          </a:prstGeom>
          <a:solidFill>
            <a:srgbClr val="FF4B4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Arrow: Pentagon 82">
            <a:extLst>
              <a:ext uri="{FF2B5EF4-FFF2-40B4-BE49-F238E27FC236}">
                <a16:creationId xmlns:a16="http://schemas.microsoft.com/office/drawing/2014/main" id="{0915FD84-0348-4728-905B-8B85D1DD6AB0}"/>
              </a:ext>
            </a:extLst>
          </p:cNvPr>
          <p:cNvSpPr/>
          <p:nvPr/>
        </p:nvSpPr>
        <p:spPr>
          <a:xfrm flipH="1">
            <a:off x="1969796" y="2273164"/>
            <a:ext cx="1095410" cy="570026"/>
          </a:xfrm>
          <a:prstGeom prst="homePlate">
            <a:avLst/>
          </a:prstGeom>
          <a:solidFill>
            <a:srgbClr val="FF4B4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Arrow: Pentagon 83">
            <a:extLst>
              <a:ext uri="{FF2B5EF4-FFF2-40B4-BE49-F238E27FC236}">
                <a16:creationId xmlns:a16="http://schemas.microsoft.com/office/drawing/2014/main" id="{6DDDDE73-35A4-41D6-B48C-447314B8EE28}"/>
              </a:ext>
            </a:extLst>
          </p:cNvPr>
          <p:cNvSpPr/>
          <p:nvPr/>
        </p:nvSpPr>
        <p:spPr>
          <a:xfrm flipH="1">
            <a:off x="1969796" y="2945656"/>
            <a:ext cx="1095410" cy="570026"/>
          </a:xfrm>
          <a:prstGeom prst="homePlate">
            <a:avLst/>
          </a:prstGeom>
          <a:solidFill>
            <a:srgbClr val="FF4B4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Arrow: Pentagon 81">
            <a:extLst>
              <a:ext uri="{FF2B5EF4-FFF2-40B4-BE49-F238E27FC236}">
                <a16:creationId xmlns:a16="http://schemas.microsoft.com/office/drawing/2014/main" id="{0AC3AE85-DD4B-4CD0-AAC5-FDCE16221C32}"/>
              </a:ext>
            </a:extLst>
          </p:cNvPr>
          <p:cNvSpPr/>
          <p:nvPr/>
        </p:nvSpPr>
        <p:spPr>
          <a:xfrm>
            <a:off x="5834366" y="3605566"/>
            <a:ext cx="1095410" cy="570026"/>
          </a:xfrm>
          <a:prstGeom prst="homePlate">
            <a:avLst/>
          </a:prstGeom>
          <a:solidFill>
            <a:srgbClr val="FF4B4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60030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8" grpId="0"/>
      <p:bldP spid="23" grpId="0"/>
      <p:bldP spid="73" grpId="0"/>
      <p:bldP spid="74" grpId="0"/>
      <p:bldP spid="75" grpId="0"/>
      <p:bldP spid="76" grpId="0"/>
      <p:bldP spid="52" grpId="0" animBg="1"/>
      <p:bldP spid="53" grpId="0" animBg="1"/>
      <p:bldP spid="54" grpId="0" animBg="1"/>
      <p:bldP spid="5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179F007-3832-46E8-8F94-1DB9F8F3B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13"/>
          <a:stretch/>
        </p:blipFill>
        <p:spPr>
          <a:xfrm>
            <a:off x="0" y="1"/>
            <a:ext cx="2707105" cy="515105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6585F49-86EB-465D-BE9A-D33F0C34F260}"/>
              </a:ext>
            </a:extLst>
          </p:cNvPr>
          <p:cNvSpPr/>
          <p:nvPr/>
        </p:nvSpPr>
        <p:spPr>
          <a:xfrm>
            <a:off x="0" y="0"/>
            <a:ext cx="9144000" cy="5151056"/>
          </a:xfrm>
          <a:prstGeom prst="rect">
            <a:avLst/>
          </a:prstGeom>
          <a:gradFill flip="none" rotWithShape="1">
            <a:gsLst>
              <a:gs pos="400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122" name="Picture 2" descr="https://satchel-sw-prod.imgix.net/images/users/carousel/95_percent_@3x.png?w=250">
            <a:extLst>
              <a:ext uri="{FF2B5EF4-FFF2-40B4-BE49-F238E27FC236}">
                <a16:creationId xmlns:a16="http://schemas.microsoft.com/office/drawing/2014/main" id="{64494F0D-1605-4DD0-B155-F13398AB5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8"/>
          <a:stretch/>
        </p:blipFill>
        <p:spPr bwMode="auto">
          <a:xfrm rot="20986701">
            <a:off x="2504787" y="553309"/>
            <a:ext cx="2311218" cy="1800004"/>
          </a:xfrm>
          <a:prstGeom prst="rect">
            <a:avLst/>
          </a:prstGeom>
          <a:noFill/>
          <a:effectLst>
            <a:outerShdw blurRad="2540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CA3F513-BF1D-43CC-ACD6-A5E1200C517F}"/>
              </a:ext>
            </a:extLst>
          </p:cNvPr>
          <p:cNvSpPr txBox="1"/>
          <p:nvPr/>
        </p:nvSpPr>
        <p:spPr>
          <a:xfrm>
            <a:off x="631657" y="2023546"/>
            <a:ext cx="2520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Relational Coordination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9652EC-BD67-4EF7-986D-DD53021D2BCD}"/>
              </a:ext>
            </a:extLst>
          </p:cNvPr>
          <p:cNvGrpSpPr/>
          <p:nvPr/>
        </p:nvGrpSpPr>
        <p:grpSpPr>
          <a:xfrm>
            <a:off x="738872" y="2970406"/>
            <a:ext cx="366701" cy="96252"/>
            <a:chOff x="961274" y="4079552"/>
            <a:chExt cx="488934" cy="12833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EEB102C-22E6-4D1F-838C-980290A2FBFD}"/>
                </a:ext>
              </a:extLst>
            </p:cNvPr>
            <p:cNvSpPr/>
            <p:nvPr/>
          </p:nvSpPr>
          <p:spPr>
            <a:xfrm>
              <a:off x="961274" y="4079552"/>
              <a:ext cx="128336" cy="1283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822B897-2AC5-40E9-9A25-9F852E692828}"/>
                </a:ext>
              </a:extLst>
            </p:cNvPr>
            <p:cNvSpPr/>
            <p:nvPr/>
          </p:nvSpPr>
          <p:spPr>
            <a:xfrm>
              <a:off x="1141573" y="4079552"/>
              <a:ext cx="128336" cy="1283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9B96B15-07FB-48FC-8D18-A888E14A91D7}"/>
                </a:ext>
              </a:extLst>
            </p:cNvPr>
            <p:cNvSpPr/>
            <p:nvPr/>
          </p:nvSpPr>
          <p:spPr>
            <a:xfrm>
              <a:off x="1321872" y="4079552"/>
              <a:ext cx="128336" cy="1283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B0C7DA8-F69B-4595-A6D3-C1B371D7CD55}"/>
              </a:ext>
            </a:extLst>
          </p:cNvPr>
          <p:cNvGrpSpPr/>
          <p:nvPr/>
        </p:nvGrpSpPr>
        <p:grpSpPr>
          <a:xfrm>
            <a:off x="5096548" y="1022499"/>
            <a:ext cx="1161345" cy="3098504"/>
            <a:chOff x="5582652" y="1247477"/>
            <a:chExt cx="1711985" cy="456762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FE24255-2A4B-44A4-962C-46E302D433AC}"/>
                </a:ext>
              </a:extLst>
            </p:cNvPr>
            <p:cNvGrpSpPr/>
            <p:nvPr/>
          </p:nvGrpSpPr>
          <p:grpSpPr>
            <a:xfrm rot="16200000" flipV="1">
              <a:off x="5849795" y="980334"/>
              <a:ext cx="1177700" cy="1711985"/>
              <a:chOff x="3839558" y="1182447"/>
              <a:chExt cx="711016" cy="1033581"/>
            </a:xfrm>
          </p:grpSpPr>
          <p:sp>
            <p:nvSpPr>
              <p:cNvPr id="61" name="Side 1">
                <a:extLst>
                  <a:ext uri="{FF2B5EF4-FFF2-40B4-BE49-F238E27FC236}">
                    <a16:creationId xmlns:a16="http://schemas.microsoft.com/office/drawing/2014/main" id="{DF564E26-9C0C-4AB4-8FDC-9EC6BDB2737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62" name="Side 2">
                <a:extLst>
                  <a:ext uri="{FF2B5EF4-FFF2-40B4-BE49-F238E27FC236}">
                    <a16:creationId xmlns:a16="http://schemas.microsoft.com/office/drawing/2014/main" id="{F343323B-36F5-4447-A40F-F93DCBA400E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6B5510C-B609-4D4E-BB64-2E8B88BADBA3}"/>
                </a:ext>
              </a:extLst>
            </p:cNvPr>
            <p:cNvGrpSpPr/>
            <p:nvPr/>
          </p:nvGrpSpPr>
          <p:grpSpPr>
            <a:xfrm rot="16200000" flipV="1">
              <a:off x="5849795" y="2087240"/>
              <a:ext cx="1177700" cy="1711985"/>
              <a:chOff x="3839558" y="1182447"/>
              <a:chExt cx="711016" cy="1033581"/>
            </a:xfrm>
          </p:grpSpPr>
          <p:sp>
            <p:nvSpPr>
              <p:cNvPr id="59" name="Side 1">
                <a:extLst>
                  <a:ext uri="{FF2B5EF4-FFF2-40B4-BE49-F238E27FC236}">
                    <a16:creationId xmlns:a16="http://schemas.microsoft.com/office/drawing/2014/main" id="{01C7D7B1-7147-4C28-814F-C16276C75DD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60" name="Side 2">
                <a:extLst>
                  <a:ext uri="{FF2B5EF4-FFF2-40B4-BE49-F238E27FC236}">
                    <a16:creationId xmlns:a16="http://schemas.microsoft.com/office/drawing/2014/main" id="{2A3BCC03-B6CB-4F22-873E-F4415176951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149D35C-BB8F-427E-8211-12B56A368ABD}"/>
                </a:ext>
              </a:extLst>
            </p:cNvPr>
            <p:cNvGrpSpPr/>
            <p:nvPr/>
          </p:nvGrpSpPr>
          <p:grpSpPr>
            <a:xfrm rot="16200000" flipV="1">
              <a:off x="5849795" y="3194258"/>
              <a:ext cx="1177700" cy="1711985"/>
              <a:chOff x="3839558" y="1182447"/>
              <a:chExt cx="711016" cy="1033581"/>
            </a:xfrm>
          </p:grpSpPr>
          <p:sp>
            <p:nvSpPr>
              <p:cNvPr id="57" name="Side 1">
                <a:extLst>
                  <a:ext uri="{FF2B5EF4-FFF2-40B4-BE49-F238E27FC236}">
                    <a16:creationId xmlns:a16="http://schemas.microsoft.com/office/drawing/2014/main" id="{10D8E937-0E88-48E4-A8ED-118F102BE2B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58" name="Side 2">
                <a:extLst>
                  <a:ext uri="{FF2B5EF4-FFF2-40B4-BE49-F238E27FC236}">
                    <a16:creationId xmlns:a16="http://schemas.microsoft.com/office/drawing/2014/main" id="{E9D92528-DD9C-4B49-A44B-4704505A616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86E6191-292D-4CBD-B342-6BEAB07B748B}"/>
                </a:ext>
              </a:extLst>
            </p:cNvPr>
            <p:cNvGrpSpPr/>
            <p:nvPr/>
          </p:nvGrpSpPr>
          <p:grpSpPr>
            <a:xfrm rot="16200000" flipV="1">
              <a:off x="5849795" y="4370261"/>
              <a:ext cx="1177700" cy="1711985"/>
              <a:chOff x="3839558" y="1182447"/>
              <a:chExt cx="711016" cy="1033581"/>
            </a:xfrm>
          </p:grpSpPr>
          <p:sp>
            <p:nvSpPr>
              <p:cNvPr id="55" name="Side 1">
                <a:extLst>
                  <a:ext uri="{FF2B5EF4-FFF2-40B4-BE49-F238E27FC236}">
                    <a16:creationId xmlns:a16="http://schemas.microsoft.com/office/drawing/2014/main" id="{81CD9337-5463-4B93-A2CF-F6B0EA32FDE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56" name="Side 2">
                <a:extLst>
                  <a:ext uri="{FF2B5EF4-FFF2-40B4-BE49-F238E27FC236}">
                    <a16:creationId xmlns:a16="http://schemas.microsoft.com/office/drawing/2014/main" id="{488C44DD-9008-40E4-B593-8AF3CE1D90C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1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A0B294C-7E1F-4CFB-9026-3407854C9D7D}"/>
              </a:ext>
            </a:extLst>
          </p:cNvPr>
          <p:cNvGrpSpPr/>
          <p:nvPr/>
        </p:nvGrpSpPr>
        <p:grpSpPr>
          <a:xfrm flipH="1" flipV="1">
            <a:off x="7223992" y="1022499"/>
            <a:ext cx="1161345" cy="3098504"/>
            <a:chOff x="5582652" y="1247477"/>
            <a:chExt cx="1711985" cy="4567627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D7557F7-2ABF-4C9E-995F-C5D774AB9487}"/>
                </a:ext>
              </a:extLst>
            </p:cNvPr>
            <p:cNvGrpSpPr/>
            <p:nvPr/>
          </p:nvGrpSpPr>
          <p:grpSpPr>
            <a:xfrm rot="16200000" flipV="1">
              <a:off x="5849795" y="980334"/>
              <a:ext cx="1177700" cy="1711985"/>
              <a:chOff x="3839558" y="1182447"/>
              <a:chExt cx="711016" cy="1033581"/>
            </a:xfrm>
          </p:grpSpPr>
          <p:sp>
            <p:nvSpPr>
              <p:cNvPr id="74" name="Side 1">
                <a:extLst>
                  <a:ext uri="{FF2B5EF4-FFF2-40B4-BE49-F238E27FC236}">
                    <a16:creationId xmlns:a16="http://schemas.microsoft.com/office/drawing/2014/main" id="{EB340AF8-63BD-4CB3-8CE5-0EF3BB8A0B9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75" name="Side 2">
                <a:extLst>
                  <a:ext uri="{FF2B5EF4-FFF2-40B4-BE49-F238E27FC236}">
                    <a16:creationId xmlns:a16="http://schemas.microsoft.com/office/drawing/2014/main" id="{DC2326B7-9A1A-4DEF-A090-D7A55915BAC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E321941-E08C-4CD9-A4EC-7E930ED9F14E}"/>
                </a:ext>
              </a:extLst>
            </p:cNvPr>
            <p:cNvGrpSpPr/>
            <p:nvPr/>
          </p:nvGrpSpPr>
          <p:grpSpPr>
            <a:xfrm rot="16200000" flipV="1">
              <a:off x="5849795" y="2087240"/>
              <a:ext cx="1177700" cy="1711985"/>
              <a:chOff x="3839558" y="1182447"/>
              <a:chExt cx="711016" cy="1033581"/>
            </a:xfrm>
          </p:grpSpPr>
          <p:sp>
            <p:nvSpPr>
              <p:cNvPr id="72" name="Side 1">
                <a:extLst>
                  <a:ext uri="{FF2B5EF4-FFF2-40B4-BE49-F238E27FC236}">
                    <a16:creationId xmlns:a16="http://schemas.microsoft.com/office/drawing/2014/main" id="{0D54C942-18A3-4CDF-8318-E5983FEE9D4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73" name="Side 2">
                <a:extLst>
                  <a:ext uri="{FF2B5EF4-FFF2-40B4-BE49-F238E27FC236}">
                    <a16:creationId xmlns:a16="http://schemas.microsoft.com/office/drawing/2014/main" id="{ACB6A583-5A7F-428F-B0F0-6C4D016DD57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E1E887A-CA80-4AD1-A7D2-9C2DFD0D689A}"/>
                </a:ext>
              </a:extLst>
            </p:cNvPr>
            <p:cNvGrpSpPr/>
            <p:nvPr/>
          </p:nvGrpSpPr>
          <p:grpSpPr>
            <a:xfrm rot="16200000" flipV="1">
              <a:off x="5849795" y="3194258"/>
              <a:ext cx="1177700" cy="1711985"/>
              <a:chOff x="3839558" y="1182447"/>
              <a:chExt cx="711016" cy="1033581"/>
            </a:xfrm>
          </p:grpSpPr>
          <p:sp>
            <p:nvSpPr>
              <p:cNvPr id="70" name="Side 1">
                <a:extLst>
                  <a:ext uri="{FF2B5EF4-FFF2-40B4-BE49-F238E27FC236}">
                    <a16:creationId xmlns:a16="http://schemas.microsoft.com/office/drawing/2014/main" id="{540E206C-CF26-44D4-A410-EB1CACA9C5DB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71" name="Side 2">
                <a:extLst>
                  <a:ext uri="{FF2B5EF4-FFF2-40B4-BE49-F238E27FC236}">
                    <a16:creationId xmlns:a16="http://schemas.microsoft.com/office/drawing/2014/main" id="{E83CCEB8-DCFD-42DB-AD49-4DFF94506BA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219EF2A-44AC-4063-8026-A04520E8F6E9}"/>
                </a:ext>
              </a:extLst>
            </p:cNvPr>
            <p:cNvGrpSpPr/>
            <p:nvPr/>
          </p:nvGrpSpPr>
          <p:grpSpPr>
            <a:xfrm rot="16200000" flipV="1">
              <a:off x="5849795" y="4370261"/>
              <a:ext cx="1177700" cy="1711985"/>
              <a:chOff x="3839558" y="1182447"/>
              <a:chExt cx="711016" cy="1033581"/>
            </a:xfrm>
          </p:grpSpPr>
          <p:sp>
            <p:nvSpPr>
              <p:cNvPr id="68" name="Side 1">
                <a:extLst>
                  <a:ext uri="{FF2B5EF4-FFF2-40B4-BE49-F238E27FC236}">
                    <a16:creationId xmlns:a16="http://schemas.microsoft.com/office/drawing/2014/main" id="{97B8D7ED-6193-4061-9588-183B0F8A48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841862" y="1508273"/>
                <a:ext cx="705943" cy="709567"/>
              </a:xfrm>
              <a:custGeom>
                <a:avLst/>
                <a:gdLst>
                  <a:gd name="T0" fmla="*/ 373 w 412"/>
                  <a:gd name="T1" fmla="*/ 230 h 412"/>
                  <a:gd name="T2" fmla="*/ 373 w 412"/>
                  <a:gd name="T3" fmla="*/ 373 h 412"/>
                  <a:gd name="T4" fmla="*/ 230 w 412"/>
                  <a:gd name="T5" fmla="*/ 373 h 412"/>
                  <a:gd name="T6" fmla="*/ 39 w 412"/>
                  <a:gd name="T7" fmla="*/ 183 h 412"/>
                  <a:gd name="T8" fmla="*/ 39 w 412"/>
                  <a:gd name="T9" fmla="*/ 39 h 412"/>
                  <a:gd name="T10" fmla="*/ 182 w 412"/>
                  <a:gd name="T11" fmla="*/ 39 h 412"/>
                  <a:gd name="T12" fmla="*/ 373 w 412"/>
                  <a:gd name="T13" fmla="*/ 230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2">
                    <a:moveTo>
                      <a:pt x="373" y="230"/>
                    </a:moveTo>
                    <a:cubicBezTo>
                      <a:pt x="412" y="269"/>
                      <a:pt x="412" y="333"/>
                      <a:pt x="373" y="373"/>
                    </a:cubicBezTo>
                    <a:cubicBezTo>
                      <a:pt x="333" y="412"/>
                      <a:pt x="269" y="412"/>
                      <a:pt x="230" y="373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0" y="143"/>
                      <a:pt x="0" y="79"/>
                      <a:pt x="39" y="39"/>
                    </a:cubicBezTo>
                    <a:cubicBezTo>
                      <a:pt x="79" y="0"/>
                      <a:pt x="143" y="0"/>
                      <a:pt x="182" y="39"/>
                    </a:cubicBezTo>
                    <a:lnTo>
                      <a:pt x="373" y="23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  <p:sp>
            <p:nvSpPr>
              <p:cNvPr id="69" name="Side 2">
                <a:extLst>
                  <a:ext uri="{FF2B5EF4-FFF2-40B4-BE49-F238E27FC236}">
                    <a16:creationId xmlns:a16="http://schemas.microsoft.com/office/drawing/2014/main" id="{A287042E-0936-4823-B751-B030C4C0101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842094" y="1179911"/>
                <a:ext cx="705943" cy="711016"/>
              </a:xfrm>
              <a:custGeom>
                <a:avLst/>
                <a:gdLst>
                  <a:gd name="T0" fmla="*/ 230 w 412"/>
                  <a:gd name="T1" fmla="*/ 40 h 413"/>
                  <a:gd name="T2" fmla="*/ 373 w 412"/>
                  <a:gd name="T3" fmla="*/ 40 h 413"/>
                  <a:gd name="T4" fmla="*/ 373 w 412"/>
                  <a:gd name="T5" fmla="*/ 183 h 413"/>
                  <a:gd name="T6" fmla="*/ 182 w 412"/>
                  <a:gd name="T7" fmla="*/ 373 h 413"/>
                  <a:gd name="T8" fmla="*/ 39 w 412"/>
                  <a:gd name="T9" fmla="*/ 373 h 413"/>
                  <a:gd name="T10" fmla="*/ 39 w 412"/>
                  <a:gd name="T11" fmla="*/ 230 h 413"/>
                  <a:gd name="T12" fmla="*/ 230 w 412"/>
                  <a:gd name="T13" fmla="*/ 4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2" h="413">
                    <a:moveTo>
                      <a:pt x="230" y="40"/>
                    </a:moveTo>
                    <a:cubicBezTo>
                      <a:pt x="269" y="0"/>
                      <a:pt x="333" y="0"/>
                      <a:pt x="373" y="40"/>
                    </a:cubicBezTo>
                    <a:cubicBezTo>
                      <a:pt x="412" y="79"/>
                      <a:pt x="412" y="143"/>
                      <a:pt x="373" y="183"/>
                    </a:cubicBezTo>
                    <a:cubicBezTo>
                      <a:pt x="182" y="373"/>
                      <a:pt x="182" y="373"/>
                      <a:pt x="182" y="373"/>
                    </a:cubicBezTo>
                    <a:cubicBezTo>
                      <a:pt x="143" y="413"/>
                      <a:pt x="79" y="413"/>
                      <a:pt x="39" y="373"/>
                    </a:cubicBezTo>
                    <a:cubicBezTo>
                      <a:pt x="0" y="334"/>
                      <a:pt x="0" y="270"/>
                      <a:pt x="39" y="230"/>
                    </a:cubicBezTo>
                    <a:lnTo>
                      <a:pt x="230" y="40"/>
                    </a:lnTo>
                    <a:close/>
                  </a:path>
                </a:pathLst>
              </a:custGeom>
              <a:solidFill>
                <a:schemeClr val="accent4">
                  <a:alpha val="6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750" dirty="0"/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2FB6050-0D10-4686-9388-3D087211735B}"/>
              </a:ext>
            </a:extLst>
          </p:cNvPr>
          <p:cNvGrpSpPr/>
          <p:nvPr/>
        </p:nvGrpSpPr>
        <p:grpSpPr>
          <a:xfrm>
            <a:off x="4686304" y="474389"/>
            <a:ext cx="1912496" cy="391658"/>
            <a:chOff x="3733800" y="3136592"/>
            <a:chExt cx="4588863" cy="522210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130C8609-B2A8-4535-A2B1-4357CC7DFD31}"/>
                </a:ext>
              </a:extLst>
            </p:cNvPr>
            <p:cNvSpPr/>
            <p:nvPr/>
          </p:nvSpPr>
          <p:spPr>
            <a:xfrm>
              <a:off x="3733800" y="3136592"/>
              <a:ext cx="4588863" cy="5222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E4E0D3A-B36B-4DEC-96CA-F5621FF2AB6A}"/>
                </a:ext>
              </a:extLst>
            </p:cNvPr>
            <p:cNvSpPr/>
            <p:nvPr/>
          </p:nvSpPr>
          <p:spPr>
            <a:xfrm>
              <a:off x="4153855" y="3146452"/>
              <a:ext cx="3748745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371600" indent="-1371600" algn="ctr"/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Performance</a:t>
              </a:r>
              <a:endParaRPr lang="id-ID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A83FFDB-2978-4048-8087-A9392EAB39F4}"/>
              </a:ext>
            </a:extLst>
          </p:cNvPr>
          <p:cNvGrpSpPr/>
          <p:nvPr/>
        </p:nvGrpSpPr>
        <p:grpSpPr>
          <a:xfrm>
            <a:off x="6748898" y="474389"/>
            <a:ext cx="1912497" cy="391658"/>
            <a:chOff x="3733800" y="3136592"/>
            <a:chExt cx="4588866" cy="522210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63038689-FE08-49F6-8DDB-BF20750C8101}"/>
                </a:ext>
              </a:extLst>
            </p:cNvPr>
            <p:cNvSpPr/>
            <p:nvPr/>
          </p:nvSpPr>
          <p:spPr>
            <a:xfrm>
              <a:off x="3733800" y="3136592"/>
              <a:ext cx="4588863" cy="52221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EC23E0A-9598-4A97-96ED-4AD5FBBF17E7}"/>
                </a:ext>
              </a:extLst>
            </p:cNvPr>
            <p:cNvSpPr/>
            <p:nvPr/>
          </p:nvSpPr>
          <p:spPr>
            <a:xfrm>
              <a:off x="3733800" y="3145299"/>
              <a:ext cx="4588866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People Tension</a:t>
              </a:r>
              <a:endParaRPr lang="id-ID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929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680</TotalTime>
  <Words>613</Words>
  <Application>Microsoft Macintosh PowerPoint</Application>
  <PresentationFormat>On-screen Show (16:9)</PresentationFormat>
  <Paragraphs>241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Arial Narrow</vt:lpstr>
      <vt:lpstr>Calibri</vt:lpstr>
      <vt:lpstr>Gill Sans</vt:lpstr>
      <vt:lpstr>Helvetica</vt:lpstr>
      <vt:lpstr>linea-basic-10</vt:lpstr>
      <vt:lpstr>Trebuchet MS</vt:lpstr>
      <vt:lpstr>Verdana</vt:lpstr>
      <vt:lpstr>Clarity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Starbucks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Buljan</dc:creator>
  <cp:lastModifiedBy>Jason Young</cp:lastModifiedBy>
  <cp:revision>64</cp:revision>
  <dcterms:created xsi:type="dcterms:W3CDTF">2015-01-27T16:16:44Z</dcterms:created>
  <dcterms:modified xsi:type="dcterms:W3CDTF">2021-10-25T17:54:30Z</dcterms:modified>
</cp:coreProperties>
</file>